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26" r:id="rId1"/>
  </p:sldMasterIdLst>
  <p:notesMasterIdLst>
    <p:notesMasterId r:id="rId9"/>
  </p:notesMasterIdLst>
  <p:handoutMasterIdLst>
    <p:handoutMasterId r:id="rId10"/>
  </p:handoutMasterIdLst>
  <p:sldIdLst>
    <p:sldId id="349" r:id="rId2"/>
    <p:sldId id="363" r:id="rId3"/>
    <p:sldId id="364" r:id="rId4"/>
    <p:sldId id="365" r:id="rId5"/>
    <p:sldId id="366" r:id="rId6"/>
    <p:sldId id="367" r:id="rId7"/>
    <p:sldId id="362" r:id="rId8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47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8000"/>
    <a:srgbClr val="FFFFFF"/>
    <a:srgbClr val="004070"/>
    <a:srgbClr val="FFFFCC"/>
    <a:srgbClr val="003300"/>
    <a:srgbClr val="FFFF99"/>
    <a:srgbClr val="E1F4FF"/>
    <a:srgbClr val="CCECFF"/>
    <a:srgbClr val="006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4" autoAdjust="0"/>
    <p:restoredTop sz="94660" autoAdjust="0"/>
  </p:normalViewPr>
  <p:slideViewPr>
    <p:cSldViewPr>
      <p:cViewPr varScale="1">
        <p:scale>
          <a:sx n="82" d="100"/>
          <a:sy n="82" d="100"/>
        </p:scale>
        <p:origin x="-1308" y="-90"/>
      </p:cViewPr>
      <p:guideLst>
        <p:guide orient="horz" pos="247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8" d="100"/>
          <a:sy n="78" d="100"/>
        </p:scale>
        <p:origin x="-20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fld id="{C46DA969-7C40-4338-B687-DD91FEAE907C}" type="datetimeFigureOut">
              <a:rPr lang="en-US" smtClean="0"/>
              <a:pPr/>
              <a:t>3/31/2016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r">
              <a:defRPr sz="1200"/>
            </a:lvl1pPr>
          </a:lstStyle>
          <a:p>
            <a:fld id="{90D27E5D-BA3B-46F5-BABE-FD92AD3B7EF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95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fld id="{294EA241-72D5-49F6-8488-CC92A7B77815}" type="datetimeFigureOut">
              <a:rPr lang="es-MX" smtClean="0"/>
              <a:pPr/>
              <a:t>31/03/2016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8" rIns="91435" bIns="45718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r">
              <a:defRPr sz="1200"/>
            </a:lvl1pPr>
          </a:lstStyle>
          <a:p>
            <a:fld id="{4B3B1135-807E-438E-8914-55EC22384B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205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B1135-807E-438E-8914-55EC22384B9F}" type="slidenum">
              <a:rPr lang="es-MX" smtClean="0"/>
              <a:pPr/>
              <a:t>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89266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A36A-B374-1748-A39C-1A4BB19E531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31/03/2016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ACEF3-42DE-0648-81C9-32209AE40E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43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538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90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61464" y="633550"/>
            <a:ext cx="535565" cy="540000"/>
          </a:xfrm>
          <a:prstGeom prst="rect">
            <a:avLst/>
          </a:prstGeom>
          <a:solidFill>
            <a:srgbClr val="0040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1794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7"/>
            <a:ext cx="6985001" cy="5105397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72417" y="633550"/>
            <a:ext cx="535565" cy="5400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826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73350" y="633550"/>
            <a:ext cx="535565" cy="54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9633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73350" y="633550"/>
            <a:ext cx="535565" cy="540000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1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132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rot="5400000">
            <a:off x="3200398" y="939806"/>
            <a:ext cx="6985001" cy="510539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 rot="2700000">
            <a:off x="3863825" y="633550"/>
            <a:ext cx="535565" cy="54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4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53" y="145373"/>
            <a:ext cx="1010590" cy="914759"/>
          </a:xfrm>
          <a:prstGeom prst="rect">
            <a:avLst/>
          </a:prstGeom>
        </p:spPr>
      </p:pic>
      <p:grpSp>
        <p:nvGrpSpPr>
          <p:cNvPr id="35" name="25 Grupo"/>
          <p:cNvGrpSpPr/>
          <p:nvPr userDrawn="1"/>
        </p:nvGrpSpPr>
        <p:grpSpPr>
          <a:xfrm>
            <a:off x="5928936" y="476179"/>
            <a:ext cx="1660723" cy="627356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723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A36A-B374-1748-A39C-1A4BB19E531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31/03/2016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ACEF3-42DE-0648-81C9-32209AE40E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11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380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70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198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05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123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15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-108519" y="1"/>
            <a:ext cx="9341420" cy="764002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21" name="25 Grupo"/>
          <p:cNvGrpSpPr/>
          <p:nvPr userDrawn="1"/>
        </p:nvGrpSpPr>
        <p:grpSpPr>
          <a:xfrm>
            <a:off x="7882844" y="116632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" name="3 Rombo"/>
          <p:cNvSpPr/>
          <p:nvPr userDrawn="1"/>
        </p:nvSpPr>
        <p:spPr>
          <a:xfrm>
            <a:off x="7164288" y="466944"/>
            <a:ext cx="576064" cy="576064"/>
          </a:xfrm>
          <a:prstGeom prst="diamond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937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7"/>
          <p:cNvSpPr/>
          <p:nvPr userDrawn="1"/>
        </p:nvSpPr>
        <p:spPr>
          <a:xfrm>
            <a:off x="-87398" y="6107041"/>
            <a:ext cx="9341420" cy="764002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272641" y="6007648"/>
            <a:ext cx="8229600" cy="982496"/>
          </a:xfr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n-US" dirty="0"/>
          </a:p>
        </p:txBody>
      </p:sp>
      <p:grpSp>
        <p:nvGrpSpPr>
          <p:cNvPr id="18" name="25 Grupo"/>
          <p:cNvGrpSpPr/>
          <p:nvPr userDrawn="1"/>
        </p:nvGrpSpPr>
        <p:grpSpPr>
          <a:xfrm>
            <a:off x="7903965" y="6233556"/>
            <a:ext cx="1153652" cy="435804"/>
            <a:chOff x="1686718" y="-1158876"/>
            <a:chExt cx="2084388" cy="787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AutoShape 74"/>
            <p:cNvSpPr>
              <a:spLocks noChangeAspect="1" noChangeArrowheads="1" noTextEdit="1"/>
            </p:cNvSpPr>
            <p:nvPr/>
          </p:nvSpPr>
          <p:spPr bwMode="auto">
            <a:xfrm>
              <a:off x="1686718" y="-1158876"/>
              <a:ext cx="2084388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6"/>
            <p:cNvSpPr>
              <a:spLocks noEditPoints="1"/>
            </p:cNvSpPr>
            <p:nvPr/>
          </p:nvSpPr>
          <p:spPr bwMode="auto">
            <a:xfrm>
              <a:off x="1704181" y="-560389"/>
              <a:ext cx="1824038" cy="115888"/>
            </a:xfrm>
            <a:custGeom>
              <a:avLst/>
              <a:gdLst>
                <a:gd name="T0" fmla="*/ 21 w 1149"/>
                <a:gd name="T1" fmla="*/ 53 h 73"/>
                <a:gd name="T2" fmla="*/ 79 w 1149"/>
                <a:gd name="T3" fmla="*/ 36 h 73"/>
                <a:gd name="T4" fmla="*/ 120 w 1149"/>
                <a:gd name="T5" fmla="*/ 32 h 73"/>
                <a:gd name="T6" fmla="*/ 125 w 1149"/>
                <a:gd name="T7" fmla="*/ 17 h 73"/>
                <a:gd name="T8" fmla="*/ 148 w 1149"/>
                <a:gd name="T9" fmla="*/ 32 h 73"/>
                <a:gd name="T10" fmla="*/ 118 w 1149"/>
                <a:gd name="T11" fmla="*/ 49 h 73"/>
                <a:gd name="T12" fmla="*/ 208 w 1149"/>
                <a:gd name="T13" fmla="*/ 49 h 73"/>
                <a:gd name="T14" fmla="*/ 221 w 1149"/>
                <a:gd name="T15" fmla="*/ 38 h 73"/>
                <a:gd name="T16" fmla="*/ 211 w 1149"/>
                <a:gd name="T17" fmla="*/ 23 h 73"/>
                <a:gd name="T18" fmla="*/ 189 w 1149"/>
                <a:gd name="T19" fmla="*/ 36 h 73"/>
                <a:gd name="T20" fmla="*/ 241 w 1149"/>
                <a:gd name="T21" fmla="*/ 15 h 73"/>
                <a:gd name="T22" fmla="*/ 269 w 1149"/>
                <a:gd name="T23" fmla="*/ 32 h 73"/>
                <a:gd name="T24" fmla="*/ 273 w 1149"/>
                <a:gd name="T25" fmla="*/ 15 h 73"/>
                <a:gd name="T26" fmla="*/ 297 w 1149"/>
                <a:gd name="T27" fmla="*/ 10 h 73"/>
                <a:gd name="T28" fmla="*/ 243 w 1149"/>
                <a:gd name="T29" fmla="*/ 73 h 73"/>
                <a:gd name="T30" fmla="*/ 323 w 1149"/>
                <a:gd name="T31" fmla="*/ 47 h 73"/>
                <a:gd name="T32" fmla="*/ 381 w 1149"/>
                <a:gd name="T33" fmla="*/ 23 h 73"/>
                <a:gd name="T34" fmla="*/ 391 w 1149"/>
                <a:gd name="T35" fmla="*/ 56 h 73"/>
                <a:gd name="T36" fmla="*/ 355 w 1149"/>
                <a:gd name="T37" fmla="*/ 58 h 73"/>
                <a:gd name="T38" fmla="*/ 391 w 1149"/>
                <a:gd name="T39" fmla="*/ 0 h 73"/>
                <a:gd name="T40" fmla="*/ 447 w 1149"/>
                <a:gd name="T41" fmla="*/ 49 h 73"/>
                <a:gd name="T42" fmla="*/ 460 w 1149"/>
                <a:gd name="T43" fmla="*/ 38 h 73"/>
                <a:gd name="T44" fmla="*/ 452 w 1149"/>
                <a:gd name="T45" fmla="*/ 23 h 73"/>
                <a:gd name="T46" fmla="*/ 428 w 1149"/>
                <a:gd name="T47" fmla="*/ 36 h 73"/>
                <a:gd name="T48" fmla="*/ 480 w 1149"/>
                <a:gd name="T49" fmla="*/ 15 h 73"/>
                <a:gd name="T50" fmla="*/ 482 w 1149"/>
                <a:gd name="T51" fmla="*/ 73 h 73"/>
                <a:gd name="T52" fmla="*/ 482 w 1149"/>
                <a:gd name="T53" fmla="*/ 73 h 73"/>
                <a:gd name="T54" fmla="*/ 570 w 1149"/>
                <a:gd name="T55" fmla="*/ 2 h 73"/>
                <a:gd name="T56" fmla="*/ 675 w 1149"/>
                <a:gd name="T57" fmla="*/ 23 h 73"/>
                <a:gd name="T58" fmla="*/ 688 w 1149"/>
                <a:gd name="T59" fmla="*/ 6 h 73"/>
                <a:gd name="T60" fmla="*/ 667 w 1149"/>
                <a:gd name="T61" fmla="*/ 49 h 73"/>
                <a:gd name="T62" fmla="*/ 727 w 1149"/>
                <a:gd name="T63" fmla="*/ 30 h 73"/>
                <a:gd name="T64" fmla="*/ 723 w 1149"/>
                <a:gd name="T65" fmla="*/ 15 h 73"/>
                <a:gd name="T66" fmla="*/ 746 w 1149"/>
                <a:gd name="T67" fmla="*/ 34 h 73"/>
                <a:gd name="T68" fmla="*/ 770 w 1149"/>
                <a:gd name="T69" fmla="*/ 53 h 73"/>
                <a:gd name="T70" fmla="*/ 785 w 1149"/>
                <a:gd name="T71" fmla="*/ 25 h 73"/>
                <a:gd name="T72" fmla="*/ 770 w 1149"/>
                <a:gd name="T73" fmla="*/ 36 h 73"/>
                <a:gd name="T74" fmla="*/ 755 w 1149"/>
                <a:gd name="T75" fmla="*/ 19 h 73"/>
                <a:gd name="T76" fmla="*/ 805 w 1149"/>
                <a:gd name="T77" fmla="*/ 36 h 73"/>
                <a:gd name="T78" fmla="*/ 830 w 1149"/>
                <a:gd name="T79" fmla="*/ 2 h 73"/>
                <a:gd name="T80" fmla="*/ 845 w 1149"/>
                <a:gd name="T81" fmla="*/ 64 h 73"/>
                <a:gd name="T82" fmla="*/ 828 w 1149"/>
                <a:gd name="T83" fmla="*/ 56 h 73"/>
                <a:gd name="T84" fmla="*/ 837 w 1149"/>
                <a:gd name="T85" fmla="*/ 21 h 73"/>
                <a:gd name="T86" fmla="*/ 882 w 1149"/>
                <a:gd name="T87" fmla="*/ 49 h 73"/>
                <a:gd name="T88" fmla="*/ 899 w 1149"/>
                <a:gd name="T89" fmla="*/ 2 h 73"/>
                <a:gd name="T90" fmla="*/ 873 w 1149"/>
                <a:gd name="T91" fmla="*/ 73 h 73"/>
                <a:gd name="T92" fmla="*/ 957 w 1149"/>
                <a:gd name="T93" fmla="*/ 17 h 73"/>
                <a:gd name="T94" fmla="*/ 949 w 1149"/>
                <a:gd name="T95" fmla="*/ 56 h 73"/>
                <a:gd name="T96" fmla="*/ 936 w 1149"/>
                <a:gd name="T97" fmla="*/ 73 h 73"/>
                <a:gd name="T98" fmla="*/ 932 w 1149"/>
                <a:gd name="T99" fmla="*/ 6 h 73"/>
                <a:gd name="T100" fmla="*/ 1003 w 1149"/>
                <a:gd name="T101" fmla="*/ 19 h 73"/>
                <a:gd name="T102" fmla="*/ 987 w 1149"/>
                <a:gd name="T103" fmla="*/ 56 h 73"/>
                <a:gd name="T104" fmla="*/ 985 w 1149"/>
                <a:gd name="T105" fmla="*/ 73 h 73"/>
                <a:gd name="T106" fmla="*/ 970 w 1149"/>
                <a:gd name="T107" fmla="*/ 12 h 73"/>
                <a:gd name="T108" fmla="*/ 1003 w 1149"/>
                <a:gd name="T109" fmla="*/ 73 h 73"/>
                <a:gd name="T110" fmla="*/ 1061 w 1149"/>
                <a:gd name="T111" fmla="*/ 56 h 73"/>
                <a:gd name="T112" fmla="*/ 1065 w 1149"/>
                <a:gd name="T113" fmla="*/ 17 h 73"/>
                <a:gd name="T114" fmla="*/ 1056 w 1149"/>
                <a:gd name="T115" fmla="*/ 73 h 73"/>
                <a:gd name="T116" fmla="*/ 1052 w 1149"/>
                <a:gd name="T117" fmla="*/ 2 h 73"/>
                <a:gd name="T118" fmla="*/ 1078 w 1149"/>
                <a:gd name="T119" fmla="*/ 62 h 73"/>
                <a:gd name="T120" fmla="*/ 1149 w 1149"/>
                <a:gd name="T1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73">
                  <a:moveTo>
                    <a:pt x="0" y="73"/>
                  </a:moveTo>
                  <a:lnTo>
                    <a:pt x="11" y="2"/>
                  </a:lnTo>
                  <a:lnTo>
                    <a:pt x="45" y="2"/>
                  </a:lnTo>
                  <a:lnTo>
                    <a:pt x="43" y="19"/>
                  </a:lnTo>
                  <a:lnTo>
                    <a:pt x="28" y="19"/>
                  </a:lnTo>
                  <a:lnTo>
                    <a:pt x="26" y="28"/>
                  </a:lnTo>
                  <a:lnTo>
                    <a:pt x="41" y="28"/>
                  </a:lnTo>
                  <a:lnTo>
                    <a:pt x="36" y="45"/>
                  </a:lnTo>
                  <a:lnTo>
                    <a:pt x="23" y="45"/>
                  </a:lnTo>
                  <a:lnTo>
                    <a:pt x="21" y="53"/>
                  </a:lnTo>
                  <a:lnTo>
                    <a:pt x="36" y="53"/>
                  </a:lnTo>
                  <a:lnTo>
                    <a:pt x="34" y="73"/>
                  </a:lnTo>
                  <a:lnTo>
                    <a:pt x="0" y="73"/>
                  </a:lnTo>
                  <a:close/>
                  <a:moveTo>
                    <a:pt x="58" y="36"/>
                  </a:moveTo>
                  <a:lnTo>
                    <a:pt x="49" y="2"/>
                  </a:lnTo>
                  <a:lnTo>
                    <a:pt x="69" y="2"/>
                  </a:lnTo>
                  <a:lnTo>
                    <a:pt x="71" y="19"/>
                  </a:lnTo>
                  <a:lnTo>
                    <a:pt x="79" y="2"/>
                  </a:lnTo>
                  <a:lnTo>
                    <a:pt x="101" y="2"/>
                  </a:lnTo>
                  <a:lnTo>
                    <a:pt x="79" y="36"/>
                  </a:lnTo>
                  <a:lnTo>
                    <a:pt x="90" y="73"/>
                  </a:lnTo>
                  <a:lnTo>
                    <a:pt x="69" y="73"/>
                  </a:lnTo>
                  <a:lnTo>
                    <a:pt x="66" y="53"/>
                  </a:lnTo>
                  <a:lnTo>
                    <a:pt x="58" y="73"/>
                  </a:lnTo>
                  <a:lnTo>
                    <a:pt x="36" y="73"/>
                  </a:lnTo>
                  <a:lnTo>
                    <a:pt x="58" y="36"/>
                  </a:lnTo>
                  <a:close/>
                  <a:moveTo>
                    <a:pt x="122" y="17"/>
                  </a:moveTo>
                  <a:lnTo>
                    <a:pt x="120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7" y="32"/>
                  </a:lnTo>
                  <a:lnTo>
                    <a:pt x="129" y="30"/>
                  </a:lnTo>
                  <a:lnTo>
                    <a:pt x="131" y="28"/>
                  </a:lnTo>
                  <a:lnTo>
                    <a:pt x="131" y="23"/>
                  </a:lnTo>
                  <a:lnTo>
                    <a:pt x="131" y="19"/>
                  </a:lnTo>
                  <a:lnTo>
                    <a:pt x="129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2" y="17"/>
                  </a:lnTo>
                  <a:close/>
                  <a:moveTo>
                    <a:pt x="94" y="73"/>
                  </a:moveTo>
                  <a:lnTo>
                    <a:pt x="105" y="2"/>
                  </a:lnTo>
                  <a:lnTo>
                    <a:pt x="122" y="2"/>
                  </a:lnTo>
                  <a:lnTo>
                    <a:pt x="135" y="2"/>
                  </a:lnTo>
                  <a:lnTo>
                    <a:pt x="144" y="6"/>
                  </a:lnTo>
                  <a:lnTo>
                    <a:pt x="148" y="12"/>
                  </a:lnTo>
                  <a:lnTo>
                    <a:pt x="150" y="21"/>
                  </a:lnTo>
                  <a:lnTo>
                    <a:pt x="148" y="28"/>
                  </a:lnTo>
                  <a:lnTo>
                    <a:pt x="148" y="32"/>
                  </a:lnTo>
                  <a:lnTo>
                    <a:pt x="146" y="38"/>
                  </a:lnTo>
                  <a:lnTo>
                    <a:pt x="142" y="40"/>
                  </a:lnTo>
                  <a:lnTo>
                    <a:pt x="137" y="45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8" y="49"/>
                  </a:lnTo>
                  <a:lnTo>
                    <a:pt x="114" y="73"/>
                  </a:lnTo>
                  <a:lnTo>
                    <a:pt x="94" y="73"/>
                  </a:lnTo>
                  <a:close/>
                  <a:moveTo>
                    <a:pt x="148" y="73"/>
                  </a:moveTo>
                  <a:lnTo>
                    <a:pt x="159" y="2"/>
                  </a:lnTo>
                  <a:lnTo>
                    <a:pt x="178" y="2"/>
                  </a:lnTo>
                  <a:lnTo>
                    <a:pt x="170" y="56"/>
                  </a:lnTo>
                  <a:lnTo>
                    <a:pt x="185" y="56"/>
                  </a:lnTo>
                  <a:lnTo>
                    <a:pt x="183" y="73"/>
                  </a:lnTo>
                  <a:lnTo>
                    <a:pt x="148" y="73"/>
                  </a:lnTo>
                  <a:close/>
                  <a:moveTo>
                    <a:pt x="208" y="49"/>
                  </a:moveTo>
                  <a:lnTo>
                    <a:pt x="208" y="51"/>
                  </a:lnTo>
                  <a:lnTo>
                    <a:pt x="208" y="53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5" y="56"/>
                  </a:lnTo>
                  <a:lnTo>
                    <a:pt x="217" y="53"/>
                  </a:lnTo>
                  <a:lnTo>
                    <a:pt x="217" y="51"/>
                  </a:lnTo>
                  <a:lnTo>
                    <a:pt x="219" y="49"/>
                  </a:lnTo>
                  <a:lnTo>
                    <a:pt x="219" y="45"/>
                  </a:lnTo>
                  <a:lnTo>
                    <a:pt x="221" y="38"/>
                  </a:lnTo>
                  <a:lnTo>
                    <a:pt x="221" y="32"/>
                  </a:lnTo>
                  <a:lnTo>
                    <a:pt x="221" y="25"/>
                  </a:lnTo>
                  <a:lnTo>
                    <a:pt x="221" y="21"/>
                  </a:lnTo>
                  <a:lnTo>
                    <a:pt x="221" y="19"/>
                  </a:lnTo>
                  <a:lnTo>
                    <a:pt x="219" y="17"/>
                  </a:lnTo>
                  <a:lnTo>
                    <a:pt x="219" y="17"/>
                  </a:lnTo>
                  <a:lnTo>
                    <a:pt x="217" y="17"/>
                  </a:lnTo>
                  <a:lnTo>
                    <a:pt x="215" y="19"/>
                  </a:lnTo>
                  <a:lnTo>
                    <a:pt x="213" y="21"/>
                  </a:lnTo>
                  <a:lnTo>
                    <a:pt x="211" y="23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8" y="43"/>
                  </a:lnTo>
                  <a:lnTo>
                    <a:pt x="208" y="49"/>
                  </a:lnTo>
                  <a:close/>
                  <a:moveTo>
                    <a:pt x="211" y="73"/>
                  </a:moveTo>
                  <a:lnTo>
                    <a:pt x="202" y="73"/>
                  </a:lnTo>
                  <a:lnTo>
                    <a:pt x="193" y="66"/>
                  </a:lnTo>
                  <a:lnTo>
                    <a:pt x="189" y="58"/>
                  </a:lnTo>
                  <a:lnTo>
                    <a:pt x="187" y="47"/>
                  </a:lnTo>
                  <a:lnTo>
                    <a:pt x="189" y="36"/>
                  </a:lnTo>
                  <a:lnTo>
                    <a:pt x="191" y="28"/>
                  </a:lnTo>
                  <a:lnTo>
                    <a:pt x="193" y="19"/>
                  </a:lnTo>
                  <a:lnTo>
                    <a:pt x="198" y="12"/>
                  </a:lnTo>
                  <a:lnTo>
                    <a:pt x="202" y="6"/>
                  </a:lnTo>
                  <a:lnTo>
                    <a:pt x="206" y="2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30" y="2"/>
                  </a:lnTo>
                  <a:lnTo>
                    <a:pt x="236" y="6"/>
                  </a:lnTo>
                  <a:lnTo>
                    <a:pt x="241" y="15"/>
                  </a:lnTo>
                  <a:lnTo>
                    <a:pt x="243" y="25"/>
                  </a:lnTo>
                  <a:lnTo>
                    <a:pt x="243" y="36"/>
                  </a:lnTo>
                  <a:lnTo>
                    <a:pt x="241" y="45"/>
                  </a:lnTo>
                  <a:lnTo>
                    <a:pt x="236" y="53"/>
                  </a:lnTo>
                  <a:lnTo>
                    <a:pt x="232" y="62"/>
                  </a:lnTo>
                  <a:lnTo>
                    <a:pt x="228" y="66"/>
                  </a:lnTo>
                  <a:lnTo>
                    <a:pt x="224" y="71"/>
                  </a:lnTo>
                  <a:lnTo>
                    <a:pt x="217" y="73"/>
                  </a:lnTo>
                  <a:lnTo>
                    <a:pt x="211" y="73"/>
                  </a:lnTo>
                  <a:close/>
                  <a:moveTo>
                    <a:pt x="269" y="32"/>
                  </a:moveTo>
                  <a:lnTo>
                    <a:pt x="269" y="32"/>
                  </a:lnTo>
                  <a:lnTo>
                    <a:pt x="273" y="32"/>
                  </a:lnTo>
                  <a:lnTo>
                    <a:pt x="277" y="30"/>
                  </a:lnTo>
                  <a:lnTo>
                    <a:pt x="277" y="25"/>
                  </a:lnTo>
                  <a:lnTo>
                    <a:pt x="280" y="21"/>
                  </a:lnTo>
                  <a:lnTo>
                    <a:pt x="280" y="19"/>
                  </a:lnTo>
                  <a:lnTo>
                    <a:pt x="277" y="17"/>
                  </a:lnTo>
                  <a:lnTo>
                    <a:pt x="275" y="17"/>
                  </a:lnTo>
                  <a:lnTo>
                    <a:pt x="273" y="15"/>
                  </a:lnTo>
                  <a:lnTo>
                    <a:pt x="273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69" y="32"/>
                  </a:lnTo>
                  <a:close/>
                  <a:moveTo>
                    <a:pt x="243" y="73"/>
                  </a:moveTo>
                  <a:lnTo>
                    <a:pt x="254" y="2"/>
                  </a:lnTo>
                  <a:lnTo>
                    <a:pt x="271" y="2"/>
                  </a:lnTo>
                  <a:lnTo>
                    <a:pt x="284" y="2"/>
                  </a:lnTo>
                  <a:lnTo>
                    <a:pt x="292" y="6"/>
                  </a:lnTo>
                  <a:lnTo>
                    <a:pt x="297" y="10"/>
                  </a:lnTo>
                  <a:lnTo>
                    <a:pt x="299" y="19"/>
                  </a:lnTo>
                  <a:lnTo>
                    <a:pt x="297" y="28"/>
                  </a:lnTo>
                  <a:lnTo>
                    <a:pt x="295" y="34"/>
                  </a:lnTo>
                  <a:lnTo>
                    <a:pt x="290" y="38"/>
                  </a:lnTo>
                  <a:lnTo>
                    <a:pt x="284" y="40"/>
                  </a:lnTo>
                  <a:lnTo>
                    <a:pt x="292" y="73"/>
                  </a:lnTo>
                  <a:lnTo>
                    <a:pt x="271" y="73"/>
                  </a:lnTo>
                  <a:lnTo>
                    <a:pt x="267" y="43"/>
                  </a:lnTo>
                  <a:lnTo>
                    <a:pt x="262" y="73"/>
                  </a:lnTo>
                  <a:lnTo>
                    <a:pt x="243" y="73"/>
                  </a:lnTo>
                  <a:close/>
                  <a:moveTo>
                    <a:pt x="295" y="73"/>
                  </a:moveTo>
                  <a:lnTo>
                    <a:pt x="320" y="2"/>
                  </a:lnTo>
                  <a:lnTo>
                    <a:pt x="344" y="2"/>
                  </a:lnTo>
                  <a:lnTo>
                    <a:pt x="348" y="73"/>
                  </a:lnTo>
                  <a:lnTo>
                    <a:pt x="329" y="73"/>
                  </a:lnTo>
                  <a:lnTo>
                    <a:pt x="329" y="62"/>
                  </a:lnTo>
                  <a:lnTo>
                    <a:pt x="318" y="62"/>
                  </a:lnTo>
                  <a:lnTo>
                    <a:pt x="314" y="73"/>
                  </a:lnTo>
                  <a:lnTo>
                    <a:pt x="295" y="73"/>
                  </a:lnTo>
                  <a:close/>
                  <a:moveTo>
                    <a:pt x="323" y="47"/>
                  </a:moveTo>
                  <a:lnTo>
                    <a:pt x="329" y="47"/>
                  </a:lnTo>
                  <a:lnTo>
                    <a:pt x="329" y="21"/>
                  </a:lnTo>
                  <a:lnTo>
                    <a:pt x="323" y="47"/>
                  </a:lnTo>
                  <a:close/>
                  <a:moveTo>
                    <a:pt x="398" y="19"/>
                  </a:moveTo>
                  <a:lnTo>
                    <a:pt x="396" y="19"/>
                  </a:lnTo>
                  <a:lnTo>
                    <a:pt x="394" y="17"/>
                  </a:lnTo>
                  <a:lnTo>
                    <a:pt x="394" y="17"/>
                  </a:lnTo>
                  <a:lnTo>
                    <a:pt x="391" y="17"/>
                  </a:lnTo>
                  <a:lnTo>
                    <a:pt x="385" y="19"/>
                  </a:lnTo>
                  <a:lnTo>
                    <a:pt x="381" y="23"/>
                  </a:lnTo>
                  <a:lnTo>
                    <a:pt x="376" y="32"/>
                  </a:lnTo>
                  <a:lnTo>
                    <a:pt x="376" y="43"/>
                  </a:lnTo>
                  <a:lnTo>
                    <a:pt x="376" y="47"/>
                  </a:lnTo>
                  <a:lnTo>
                    <a:pt x="378" y="53"/>
                  </a:lnTo>
                  <a:lnTo>
                    <a:pt x="381" y="56"/>
                  </a:lnTo>
                  <a:lnTo>
                    <a:pt x="385" y="56"/>
                  </a:lnTo>
                  <a:lnTo>
                    <a:pt x="387" y="56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91" y="56"/>
                  </a:lnTo>
                  <a:lnTo>
                    <a:pt x="389" y="73"/>
                  </a:lnTo>
                  <a:lnTo>
                    <a:pt x="387" y="73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8" y="73"/>
                  </a:lnTo>
                  <a:lnTo>
                    <a:pt x="374" y="73"/>
                  </a:lnTo>
                  <a:lnTo>
                    <a:pt x="368" y="73"/>
                  </a:lnTo>
                  <a:lnTo>
                    <a:pt x="363" y="68"/>
                  </a:lnTo>
                  <a:lnTo>
                    <a:pt x="361" y="66"/>
                  </a:lnTo>
                  <a:lnTo>
                    <a:pt x="355" y="58"/>
                  </a:lnTo>
                  <a:lnTo>
                    <a:pt x="355" y="47"/>
                  </a:lnTo>
                  <a:lnTo>
                    <a:pt x="355" y="36"/>
                  </a:lnTo>
                  <a:lnTo>
                    <a:pt x="357" y="28"/>
                  </a:lnTo>
                  <a:lnTo>
                    <a:pt x="359" y="19"/>
                  </a:lnTo>
                  <a:lnTo>
                    <a:pt x="363" y="12"/>
                  </a:lnTo>
                  <a:lnTo>
                    <a:pt x="370" y="6"/>
                  </a:lnTo>
                  <a:lnTo>
                    <a:pt x="374" y="2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398" y="19"/>
                  </a:lnTo>
                  <a:close/>
                  <a:moveTo>
                    <a:pt x="396" y="73"/>
                  </a:moveTo>
                  <a:lnTo>
                    <a:pt x="406" y="2"/>
                  </a:lnTo>
                  <a:lnTo>
                    <a:pt x="428" y="2"/>
                  </a:lnTo>
                  <a:lnTo>
                    <a:pt x="415" y="73"/>
                  </a:lnTo>
                  <a:lnTo>
                    <a:pt x="396" y="73"/>
                  </a:lnTo>
                  <a:close/>
                  <a:moveTo>
                    <a:pt x="447" y="49"/>
                  </a:moveTo>
                  <a:lnTo>
                    <a:pt x="447" y="51"/>
                  </a:lnTo>
                  <a:lnTo>
                    <a:pt x="447" y="53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4" y="56"/>
                  </a:lnTo>
                  <a:lnTo>
                    <a:pt x="456" y="53"/>
                  </a:lnTo>
                  <a:lnTo>
                    <a:pt x="456" y="51"/>
                  </a:lnTo>
                  <a:lnTo>
                    <a:pt x="458" y="49"/>
                  </a:lnTo>
                  <a:lnTo>
                    <a:pt x="460" y="45"/>
                  </a:lnTo>
                  <a:lnTo>
                    <a:pt x="460" y="38"/>
                  </a:lnTo>
                  <a:lnTo>
                    <a:pt x="460" y="32"/>
                  </a:lnTo>
                  <a:lnTo>
                    <a:pt x="462" y="25"/>
                  </a:lnTo>
                  <a:lnTo>
                    <a:pt x="460" y="21"/>
                  </a:lnTo>
                  <a:lnTo>
                    <a:pt x="460" y="19"/>
                  </a:lnTo>
                  <a:lnTo>
                    <a:pt x="460" y="17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19"/>
                  </a:lnTo>
                  <a:lnTo>
                    <a:pt x="452" y="21"/>
                  </a:lnTo>
                  <a:lnTo>
                    <a:pt x="452" y="23"/>
                  </a:lnTo>
                  <a:lnTo>
                    <a:pt x="450" y="30"/>
                  </a:lnTo>
                  <a:lnTo>
                    <a:pt x="447" y="36"/>
                  </a:lnTo>
                  <a:lnTo>
                    <a:pt x="447" y="43"/>
                  </a:lnTo>
                  <a:lnTo>
                    <a:pt x="447" y="49"/>
                  </a:lnTo>
                  <a:close/>
                  <a:moveTo>
                    <a:pt x="450" y="73"/>
                  </a:moveTo>
                  <a:lnTo>
                    <a:pt x="441" y="73"/>
                  </a:lnTo>
                  <a:lnTo>
                    <a:pt x="432" y="66"/>
                  </a:lnTo>
                  <a:lnTo>
                    <a:pt x="428" y="58"/>
                  </a:lnTo>
                  <a:lnTo>
                    <a:pt x="428" y="47"/>
                  </a:lnTo>
                  <a:lnTo>
                    <a:pt x="428" y="36"/>
                  </a:lnTo>
                  <a:lnTo>
                    <a:pt x="430" y="28"/>
                  </a:lnTo>
                  <a:lnTo>
                    <a:pt x="432" y="19"/>
                  </a:lnTo>
                  <a:lnTo>
                    <a:pt x="437" y="12"/>
                  </a:lnTo>
                  <a:lnTo>
                    <a:pt x="441" y="6"/>
                  </a:lnTo>
                  <a:lnTo>
                    <a:pt x="447" y="2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9" y="2"/>
                  </a:lnTo>
                  <a:lnTo>
                    <a:pt x="475" y="6"/>
                  </a:lnTo>
                  <a:lnTo>
                    <a:pt x="480" y="15"/>
                  </a:lnTo>
                  <a:lnTo>
                    <a:pt x="482" y="25"/>
                  </a:lnTo>
                  <a:lnTo>
                    <a:pt x="482" y="36"/>
                  </a:lnTo>
                  <a:lnTo>
                    <a:pt x="480" y="45"/>
                  </a:lnTo>
                  <a:lnTo>
                    <a:pt x="475" y="53"/>
                  </a:lnTo>
                  <a:lnTo>
                    <a:pt x="473" y="62"/>
                  </a:lnTo>
                  <a:lnTo>
                    <a:pt x="467" y="66"/>
                  </a:lnTo>
                  <a:lnTo>
                    <a:pt x="462" y="71"/>
                  </a:lnTo>
                  <a:lnTo>
                    <a:pt x="456" y="73"/>
                  </a:lnTo>
                  <a:lnTo>
                    <a:pt x="450" y="73"/>
                  </a:lnTo>
                  <a:close/>
                  <a:moveTo>
                    <a:pt x="482" y="73"/>
                  </a:moveTo>
                  <a:lnTo>
                    <a:pt x="493" y="2"/>
                  </a:lnTo>
                  <a:lnTo>
                    <a:pt x="512" y="2"/>
                  </a:lnTo>
                  <a:lnTo>
                    <a:pt x="518" y="38"/>
                  </a:lnTo>
                  <a:lnTo>
                    <a:pt x="525" y="2"/>
                  </a:lnTo>
                  <a:lnTo>
                    <a:pt x="542" y="2"/>
                  </a:lnTo>
                  <a:lnTo>
                    <a:pt x="531" y="73"/>
                  </a:lnTo>
                  <a:lnTo>
                    <a:pt x="512" y="73"/>
                  </a:lnTo>
                  <a:lnTo>
                    <a:pt x="505" y="36"/>
                  </a:lnTo>
                  <a:lnTo>
                    <a:pt x="499" y="73"/>
                  </a:lnTo>
                  <a:lnTo>
                    <a:pt x="482" y="73"/>
                  </a:lnTo>
                  <a:close/>
                  <a:moveTo>
                    <a:pt x="570" y="2"/>
                  </a:moveTo>
                  <a:lnTo>
                    <a:pt x="592" y="2"/>
                  </a:lnTo>
                  <a:lnTo>
                    <a:pt x="594" y="23"/>
                  </a:lnTo>
                  <a:lnTo>
                    <a:pt x="602" y="2"/>
                  </a:lnTo>
                  <a:lnTo>
                    <a:pt x="624" y="2"/>
                  </a:lnTo>
                  <a:lnTo>
                    <a:pt x="600" y="43"/>
                  </a:lnTo>
                  <a:lnTo>
                    <a:pt x="596" y="73"/>
                  </a:lnTo>
                  <a:lnTo>
                    <a:pt x="576" y="73"/>
                  </a:lnTo>
                  <a:lnTo>
                    <a:pt x="581" y="43"/>
                  </a:lnTo>
                  <a:lnTo>
                    <a:pt x="570" y="2"/>
                  </a:lnTo>
                  <a:close/>
                  <a:moveTo>
                    <a:pt x="669" y="17"/>
                  </a:move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67" y="32"/>
                  </a:lnTo>
                  <a:lnTo>
                    <a:pt x="671" y="32"/>
                  </a:lnTo>
                  <a:lnTo>
                    <a:pt x="673" y="30"/>
                  </a:lnTo>
                  <a:lnTo>
                    <a:pt x="675" y="28"/>
                  </a:lnTo>
                  <a:lnTo>
                    <a:pt x="675" y="23"/>
                  </a:lnTo>
                  <a:lnTo>
                    <a:pt x="675" y="19"/>
                  </a:lnTo>
                  <a:lnTo>
                    <a:pt x="675" y="19"/>
                  </a:lnTo>
                  <a:lnTo>
                    <a:pt x="673" y="17"/>
                  </a:lnTo>
                  <a:lnTo>
                    <a:pt x="669" y="17"/>
                  </a:lnTo>
                  <a:lnTo>
                    <a:pt x="669" y="17"/>
                  </a:lnTo>
                  <a:close/>
                  <a:moveTo>
                    <a:pt x="639" y="73"/>
                  </a:moveTo>
                  <a:lnTo>
                    <a:pt x="652" y="2"/>
                  </a:lnTo>
                  <a:lnTo>
                    <a:pt x="669" y="2"/>
                  </a:lnTo>
                  <a:lnTo>
                    <a:pt x="680" y="2"/>
                  </a:lnTo>
                  <a:lnTo>
                    <a:pt x="688" y="6"/>
                  </a:lnTo>
                  <a:lnTo>
                    <a:pt x="693" y="12"/>
                  </a:lnTo>
                  <a:lnTo>
                    <a:pt x="695" y="21"/>
                  </a:lnTo>
                  <a:lnTo>
                    <a:pt x="695" y="28"/>
                  </a:lnTo>
                  <a:lnTo>
                    <a:pt x="693" y="32"/>
                  </a:lnTo>
                  <a:lnTo>
                    <a:pt x="691" y="38"/>
                  </a:lnTo>
                  <a:lnTo>
                    <a:pt x="688" y="40"/>
                  </a:lnTo>
                  <a:lnTo>
                    <a:pt x="684" y="45"/>
                  </a:lnTo>
                  <a:lnTo>
                    <a:pt x="678" y="47"/>
                  </a:lnTo>
                  <a:lnTo>
                    <a:pt x="673" y="49"/>
                  </a:lnTo>
                  <a:lnTo>
                    <a:pt x="667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5" y="49"/>
                  </a:lnTo>
                  <a:lnTo>
                    <a:pt x="663" y="49"/>
                  </a:lnTo>
                  <a:lnTo>
                    <a:pt x="660" y="73"/>
                  </a:lnTo>
                  <a:lnTo>
                    <a:pt x="639" y="73"/>
                  </a:lnTo>
                  <a:close/>
                  <a:moveTo>
                    <a:pt x="721" y="32"/>
                  </a:moveTo>
                  <a:lnTo>
                    <a:pt x="721" y="32"/>
                  </a:lnTo>
                  <a:lnTo>
                    <a:pt x="725" y="32"/>
                  </a:lnTo>
                  <a:lnTo>
                    <a:pt x="727" y="30"/>
                  </a:lnTo>
                  <a:lnTo>
                    <a:pt x="729" y="25"/>
                  </a:lnTo>
                  <a:lnTo>
                    <a:pt x="729" y="21"/>
                  </a:lnTo>
                  <a:lnTo>
                    <a:pt x="729" y="19"/>
                  </a:lnTo>
                  <a:lnTo>
                    <a:pt x="729" y="17"/>
                  </a:lnTo>
                  <a:lnTo>
                    <a:pt x="727" y="17"/>
                  </a:lnTo>
                  <a:lnTo>
                    <a:pt x="725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3" y="15"/>
                  </a:lnTo>
                  <a:lnTo>
                    <a:pt x="721" y="32"/>
                  </a:lnTo>
                  <a:close/>
                  <a:moveTo>
                    <a:pt x="693" y="73"/>
                  </a:moveTo>
                  <a:lnTo>
                    <a:pt x="706" y="2"/>
                  </a:lnTo>
                  <a:lnTo>
                    <a:pt x="721" y="2"/>
                  </a:lnTo>
                  <a:lnTo>
                    <a:pt x="736" y="2"/>
                  </a:lnTo>
                  <a:lnTo>
                    <a:pt x="744" y="6"/>
                  </a:lnTo>
                  <a:lnTo>
                    <a:pt x="749" y="10"/>
                  </a:lnTo>
                  <a:lnTo>
                    <a:pt x="749" y="19"/>
                  </a:lnTo>
                  <a:lnTo>
                    <a:pt x="749" y="28"/>
                  </a:lnTo>
                  <a:lnTo>
                    <a:pt x="746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44" y="73"/>
                  </a:lnTo>
                  <a:lnTo>
                    <a:pt x="723" y="73"/>
                  </a:lnTo>
                  <a:lnTo>
                    <a:pt x="719" y="43"/>
                  </a:lnTo>
                  <a:lnTo>
                    <a:pt x="714" y="73"/>
                  </a:lnTo>
                  <a:lnTo>
                    <a:pt x="693" y="73"/>
                  </a:lnTo>
                  <a:close/>
                  <a:moveTo>
                    <a:pt x="770" y="49"/>
                  </a:moveTo>
                  <a:lnTo>
                    <a:pt x="770" y="51"/>
                  </a:lnTo>
                  <a:lnTo>
                    <a:pt x="770" y="53"/>
                  </a:lnTo>
                  <a:lnTo>
                    <a:pt x="772" y="56"/>
                  </a:lnTo>
                  <a:lnTo>
                    <a:pt x="774" y="56"/>
                  </a:lnTo>
                  <a:lnTo>
                    <a:pt x="777" y="56"/>
                  </a:lnTo>
                  <a:lnTo>
                    <a:pt x="779" y="53"/>
                  </a:lnTo>
                  <a:lnTo>
                    <a:pt x="779" y="51"/>
                  </a:lnTo>
                  <a:lnTo>
                    <a:pt x="781" y="49"/>
                  </a:lnTo>
                  <a:lnTo>
                    <a:pt x="783" y="45"/>
                  </a:lnTo>
                  <a:lnTo>
                    <a:pt x="783" y="38"/>
                  </a:lnTo>
                  <a:lnTo>
                    <a:pt x="785" y="32"/>
                  </a:lnTo>
                  <a:lnTo>
                    <a:pt x="785" y="25"/>
                  </a:lnTo>
                  <a:lnTo>
                    <a:pt x="785" y="21"/>
                  </a:lnTo>
                  <a:lnTo>
                    <a:pt x="783" y="19"/>
                  </a:lnTo>
                  <a:lnTo>
                    <a:pt x="783" y="17"/>
                  </a:lnTo>
                  <a:lnTo>
                    <a:pt x="781" y="17"/>
                  </a:lnTo>
                  <a:lnTo>
                    <a:pt x="779" y="17"/>
                  </a:lnTo>
                  <a:lnTo>
                    <a:pt x="777" y="19"/>
                  </a:lnTo>
                  <a:lnTo>
                    <a:pt x="774" y="21"/>
                  </a:lnTo>
                  <a:lnTo>
                    <a:pt x="774" y="23"/>
                  </a:lnTo>
                  <a:lnTo>
                    <a:pt x="772" y="30"/>
                  </a:lnTo>
                  <a:lnTo>
                    <a:pt x="770" y="36"/>
                  </a:lnTo>
                  <a:lnTo>
                    <a:pt x="770" y="43"/>
                  </a:lnTo>
                  <a:lnTo>
                    <a:pt x="770" y="49"/>
                  </a:lnTo>
                  <a:close/>
                  <a:moveTo>
                    <a:pt x="772" y="73"/>
                  </a:moveTo>
                  <a:lnTo>
                    <a:pt x="764" y="73"/>
                  </a:lnTo>
                  <a:lnTo>
                    <a:pt x="755" y="66"/>
                  </a:lnTo>
                  <a:lnTo>
                    <a:pt x="751" y="58"/>
                  </a:lnTo>
                  <a:lnTo>
                    <a:pt x="751" y="47"/>
                  </a:lnTo>
                  <a:lnTo>
                    <a:pt x="751" y="36"/>
                  </a:lnTo>
                  <a:lnTo>
                    <a:pt x="753" y="28"/>
                  </a:lnTo>
                  <a:lnTo>
                    <a:pt x="755" y="19"/>
                  </a:lnTo>
                  <a:lnTo>
                    <a:pt x="759" y="12"/>
                  </a:lnTo>
                  <a:lnTo>
                    <a:pt x="764" y="6"/>
                  </a:lnTo>
                  <a:lnTo>
                    <a:pt x="770" y="2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2" y="2"/>
                  </a:lnTo>
                  <a:lnTo>
                    <a:pt x="798" y="6"/>
                  </a:lnTo>
                  <a:lnTo>
                    <a:pt x="802" y="15"/>
                  </a:lnTo>
                  <a:lnTo>
                    <a:pt x="805" y="25"/>
                  </a:lnTo>
                  <a:lnTo>
                    <a:pt x="805" y="36"/>
                  </a:lnTo>
                  <a:lnTo>
                    <a:pt x="802" y="45"/>
                  </a:lnTo>
                  <a:lnTo>
                    <a:pt x="798" y="53"/>
                  </a:lnTo>
                  <a:lnTo>
                    <a:pt x="796" y="62"/>
                  </a:lnTo>
                  <a:lnTo>
                    <a:pt x="792" y="66"/>
                  </a:lnTo>
                  <a:lnTo>
                    <a:pt x="785" y="71"/>
                  </a:lnTo>
                  <a:lnTo>
                    <a:pt x="779" y="73"/>
                  </a:lnTo>
                  <a:lnTo>
                    <a:pt x="772" y="73"/>
                  </a:lnTo>
                  <a:close/>
                  <a:moveTo>
                    <a:pt x="805" y="73"/>
                  </a:moveTo>
                  <a:lnTo>
                    <a:pt x="815" y="2"/>
                  </a:lnTo>
                  <a:lnTo>
                    <a:pt x="830" y="2"/>
                  </a:lnTo>
                  <a:lnTo>
                    <a:pt x="843" y="2"/>
                  </a:lnTo>
                  <a:lnTo>
                    <a:pt x="852" y="8"/>
                  </a:lnTo>
                  <a:lnTo>
                    <a:pt x="854" y="10"/>
                  </a:lnTo>
                  <a:lnTo>
                    <a:pt x="856" y="17"/>
                  </a:lnTo>
                  <a:lnTo>
                    <a:pt x="858" y="21"/>
                  </a:lnTo>
                  <a:lnTo>
                    <a:pt x="858" y="28"/>
                  </a:lnTo>
                  <a:lnTo>
                    <a:pt x="858" y="38"/>
                  </a:lnTo>
                  <a:lnTo>
                    <a:pt x="854" y="49"/>
                  </a:lnTo>
                  <a:lnTo>
                    <a:pt x="852" y="58"/>
                  </a:lnTo>
                  <a:lnTo>
                    <a:pt x="845" y="64"/>
                  </a:lnTo>
                  <a:lnTo>
                    <a:pt x="841" y="68"/>
                  </a:lnTo>
                  <a:lnTo>
                    <a:pt x="837" y="71"/>
                  </a:lnTo>
                  <a:lnTo>
                    <a:pt x="830" y="73"/>
                  </a:lnTo>
                  <a:lnTo>
                    <a:pt x="820" y="73"/>
                  </a:lnTo>
                  <a:lnTo>
                    <a:pt x="805" y="73"/>
                  </a:lnTo>
                  <a:close/>
                  <a:moveTo>
                    <a:pt x="826" y="56"/>
                  </a:move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28" y="56"/>
                  </a:lnTo>
                  <a:lnTo>
                    <a:pt x="830" y="53"/>
                  </a:lnTo>
                  <a:lnTo>
                    <a:pt x="833" y="53"/>
                  </a:lnTo>
                  <a:lnTo>
                    <a:pt x="833" y="53"/>
                  </a:lnTo>
                  <a:lnTo>
                    <a:pt x="835" y="51"/>
                  </a:lnTo>
                  <a:lnTo>
                    <a:pt x="837" y="47"/>
                  </a:lnTo>
                  <a:lnTo>
                    <a:pt x="837" y="43"/>
                  </a:lnTo>
                  <a:lnTo>
                    <a:pt x="839" y="34"/>
                  </a:lnTo>
                  <a:lnTo>
                    <a:pt x="839" y="28"/>
                  </a:lnTo>
                  <a:lnTo>
                    <a:pt x="839" y="23"/>
                  </a:lnTo>
                  <a:lnTo>
                    <a:pt x="837" y="21"/>
                  </a:lnTo>
                  <a:lnTo>
                    <a:pt x="835" y="19"/>
                  </a:lnTo>
                  <a:lnTo>
                    <a:pt x="833" y="19"/>
                  </a:lnTo>
                  <a:lnTo>
                    <a:pt x="826" y="56"/>
                  </a:lnTo>
                  <a:close/>
                  <a:moveTo>
                    <a:pt x="863" y="47"/>
                  </a:moveTo>
                  <a:lnTo>
                    <a:pt x="869" y="2"/>
                  </a:lnTo>
                  <a:lnTo>
                    <a:pt x="889" y="2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49"/>
                  </a:lnTo>
                  <a:lnTo>
                    <a:pt x="882" y="51"/>
                  </a:lnTo>
                  <a:lnTo>
                    <a:pt x="882" y="53"/>
                  </a:lnTo>
                  <a:lnTo>
                    <a:pt x="882" y="53"/>
                  </a:lnTo>
                  <a:lnTo>
                    <a:pt x="884" y="53"/>
                  </a:lnTo>
                  <a:lnTo>
                    <a:pt x="886" y="56"/>
                  </a:lnTo>
                  <a:lnTo>
                    <a:pt x="889" y="53"/>
                  </a:lnTo>
                  <a:lnTo>
                    <a:pt x="889" y="53"/>
                  </a:lnTo>
                  <a:lnTo>
                    <a:pt x="891" y="51"/>
                  </a:lnTo>
                  <a:lnTo>
                    <a:pt x="891" y="49"/>
                  </a:lnTo>
                  <a:lnTo>
                    <a:pt x="899" y="2"/>
                  </a:lnTo>
                  <a:lnTo>
                    <a:pt x="919" y="2"/>
                  </a:lnTo>
                  <a:lnTo>
                    <a:pt x="912" y="47"/>
                  </a:lnTo>
                  <a:lnTo>
                    <a:pt x="910" y="47"/>
                  </a:lnTo>
                  <a:lnTo>
                    <a:pt x="908" y="58"/>
                  </a:lnTo>
                  <a:lnTo>
                    <a:pt x="906" y="66"/>
                  </a:lnTo>
                  <a:lnTo>
                    <a:pt x="901" y="68"/>
                  </a:lnTo>
                  <a:lnTo>
                    <a:pt x="895" y="71"/>
                  </a:lnTo>
                  <a:lnTo>
                    <a:pt x="891" y="73"/>
                  </a:lnTo>
                  <a:lnTo>
                    <a:pt x="884" y="73"/>
                  </a:lnTo>
                  <a:lnTo>
                    <a:pt x="873" y="73"/>
                  </a:lnTo>
                  <a:lnTo>
                    <a:pt x="867" y="68"/>
                  </a:lnTo>
                  <a:lnTo>
                    <a:pt x="863" y="62"/>
                  </a:lnTo>
                  <a:lnTo>
                    <a:pt x="861" y="56"/>
                  </a:lnTo>
                  <a:lnTo>
                    <a:pt x="861" y="53"/>
                  </a:lnTo>
                  <a:lnTo>
                    <a:pt x="863" y="51"/>
                  </a:lnTo>
                  <a:lnTo>
                    <a:pt x="863" y="49"/>
                  </a:lnTo>
                  <a:lnTo>
                    <a:pt x="863" y="47"/>
                  </a:lnTo>
                  <a:close/>
                  <a:moveTo>
                    <a:pt x="962" y="19"/>
                  </a:moveTo>
                  <a:lnTo>
                    <a:pt x="960" y="19"/>
                  </a:lnTo>
                  <a:lnTo>
                    <a:pt x="957" y="17"/>
                  </a:lnTo>
                  <a:lnTo>
                    <a:pt x="955" y="17"/>
                  </a:lnTo>
                  <a:lnTo>
                    <a:pt x="955" y="17"/>
                  </a:lnTo>
                  <a:lnTo>
                    <a:pt x="949" y="19"/>
                  </a:lnTo>
                  <a:lnTo>
                    <a:pt x="942" y="23"/>
                  </a:lnTo>
                  <a:lnTo>
                    <a:pt x="940" y="32"/>
                  </a:lnTo>
                  <a:lnTo>
                    <a:pt x="938" y="43"/>
                  </a:lnTo>
                  <a:lnTo>
                    <a:pt x="940" y="47"/>
                  </a:lnTo>
                  <a:lnTo>
                    <a:pt x="942" y="53"/>
                  </a:lnTo>
                  <a:lnTo>
                    <a:pt x="944" y="56"/>
                  </a:lnTo>
                  <a:lnTo>
                    <a:pt x="949" y="56"/>
                  </a:lnTo>
                  <a:lnTo>
                    <a:pt x="951" y="56"/>
                  </a:lnTo>
                  <a:lnTo>
                    <a:pt x="951" y="56"/>
                  </a:lnTo>
                  <a:lnTo>
                    <a:pt x="953" y="56"/>
                  </a:lnTo>
                  <a:lnTo>
                    <a:pt x="955" y="56"/>
                  </a:lnTo>
                  <a:lnTo>
                    <a:pt x="953" y="73"/>
                  </a:lnTo>
                  <a:lnTo>
                    <a:pt x="951" y="73"/>
                  </a:lnTo>
                  <a:lnTo>
                    <a:pt x="947" y="73"/>
                  </a:lnTo>
                  <a:lnTo>
                    <a:pt x="944" y="73"/>
                  </a:lnTo>
                  <a:lnTo>
                    <a:pt x="942" y="73"/>
                  </a:lnTo>
                  <a:lnTo>
                    <a:pt x="936" y="73"/>
                  </a:lnTo>
                  <a:lnTo>
                    <a:pt x="932" y="73"/>
                  </a:lnTo>
                  <a:lnTo>
                    <a:pt x="927" y="68"/>
                  </a:lnTo>
                  <a:lnTo>
                    <a:pt x="923" y="66"/>
                  </a:lnTo>
                  <a:lnTo>
                    <a:pt x="919" y="58"/>
                  </a:lnTo>
                  <a:lnTo>
                    <a:pt x="916" y="47"/>
                  </a:lnTo>
                  <a:lnTo>
                    <a:pt x="919" y="36"/>
                  </a:lnTo>
                  <a:lnTo>
                    <a:pt x="919" y="28"/>
                  </a:lnTo>
                  <a:lnTo>
                    <a:pt x="923" y="19"/>
                  </a:lnTo>
                  <a:lnTo>
                    <a:pt x="927" y="12"/>
                  </a:lnTo>
                  <a:lnTo>
                    <a:pt x="932" y="6"/>
                  </a:lnTo>
                  <a:lnTo>
                    <a:pt x="938" y="2"/>
                  </a:lnTo>
                  <a:lnTo>
                    <a:pt x="944" y="0"/>
                  </a:lnTo>
                  <a:lnTo>
                    <a:pt x="953" y="0"/>
                  </a:lnTo>
                  <a:lnTo>
                    <a:pt x="955" y="0"/>
                  </a:lnTo>
                  <a:lnTo>
                    <a:pt x="957" y="0"/>
                  </a:lnTo>
                  <a:lnTo>
                    <a:pt x="962" y="2"/>
                  </a:lnTo>
                  <a:lnTo>
                    <a:pt x="964" y="2"/>
                  </a:lnTo>
                  <a:lnTo>
                    <a:pt x="962" y="19"/>
                  </a:lnTo>
                  <a:close/>
                  <a:moveTo>
                    <a:pt x="1005" y="19"/>
                  </a:moveTo>
                  <a:lnTo>
                    <a:pt x="1003" y="19"/>
                  </a:lnTo>
                  <a:lnTo>
                    <a:pt x="1000" y="17"/>
                  </a:lnTo>
                  <a:lnTo>
                    <a:pt x="998" y="17"/>
                  </a:lnTo>
                  <a:lnTo>
                    <a:pt x="998" y="17"/>
                  </a:lnTo>
                  <a:lnTo>
                    <a:pt x="992" y="19"/>
                  </a:lnTo>
                  <a:lnTo>
                    <a:pt x="985" y="23"/>
                  </a:lnTo>
                  <a:lnTo>
                    <a:pt x="983" y="32"/>
                  </a:lnTo>
                  <a:lnTo>
                    <a:pt x="981" y="43"/>
                  </a:lnTo>
                  <a:lnTo>
                    <a:pt x="983" y="47"/>
                  </a:lnTo>
                  <a:lnTo>
                    <a:pt x="985" y="53"/>
                  </a:lnTo>
                  <a:lnTo>
                    <a:pt x="987" y="56"/>
                  </a:lnTo>
                  <a:lnTo>
                    <a:pt x="992" y="56"/>
                  </a:lnTo>
                  <a:lnTo>
                    <a:pt x="994" y="56"/>
                  </a:lnTo>
                  <a:lnTo>
                    <a:pt x="996" y="56"/>
                  </a:lnTo>
                  <a:lnTo>
                    <a:pt x="996" y="56"/>
                  </a:lnTo>
                  <a:lnTo>
                    <a:pt x="998" y="56"/>
                  </a:lnTo>
                  <a:lnTo>
                    <a:pt x="996" y="73"/>
                  </a:lnTo>
                  <a:lnTo>
                    <a:pt x="994" y="73"/>
                  </a:lnTo>
                  <a:lnTo>
                    <a:pt x="992" y="73"/>
                  </a:lnTo>
                  <a:lnTo>
                    <a:pt x="987" y="73"/>
                  </a:lnTo>
                  <a:lnTo>
                    <a:pt x="985" y="73"/>
                  </a:lnTo>
                  <a:lnTo>
                    <a:pt x="979" y="73"/>
                  </a:lnTo>
                  <a:lnTo>
                    <a:pt x="975" y="73"/>
                  </a:lnTo>
                  <a:lnTo>
                    <a:pt x="970" y="68"/>
                  </a:lnTo>
                  <a:lnTo>
                    <a:pt x="966" y="66"/>
                  </a:lnTo>
                  <a:lnTo>
                    <a:pt x="962" y="58"/>
                  </a:lnTo>
                  <a:lnTo>
                    <a:pt x="962" y="47"/>
                  </a:lnTo>
                  <a:lnTo>
                    <a:pt x="962" y="36"/>
                  </a:lnTo>
                  <a:lnTo>
                    <a:pt x="964" y="28"/>
                  </a:lnTo>
                  <a:lnTo>
                    <a:pt x="966" y="19"/>
                  </a:lnTo>
                  <a:lnTo>
                    <a:pt x="970" y="12"/>
                  </a:lnTo>
                  <a:lnTo>
                    <a:pt x="975" y="6"/>
                  </a:lnTo>
                  <a:lnTo>
                    <a:pt x="981" y="2"/>
                  </a:lnTo>
                  <a:lnTo>
                    <a:pt x="987" y="0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3" y="0"/>
                  </a:lnTo>
                  <a:lnTo>
                    <a:pt x="1005" y="2"/>
                  </a:lnTo>
                  <a:lnTo>
                    <a:pt x="1007" y="2"/>
                  </a:lnTo>
                  <a:lnTo>
                    <a:pt x="1005" y="19"/>
                  </a:lnTo>
                  <a:close/>
                  <a:moveTo>
                    <a:pt x="1003" y="73"/>
                  </a:moveTo>
                  <a:lnTo>
                    <a:pt x="1013" y="2"/>
                  </a:lnTo>
                  <a:lnTo>
                    <a:pt x="1033" y="2"/>
                  </a:lnTo>
                  <a:lnTo>
                    <a:pt x="1022" y="73"/>
                  </a:lnTo>
                  <a:lnTo>
                    <a:pt x="1003" y="73"/>
                  </a:lnTo>
                  <a:close/>
                  <a:moveTo>
                    <a:pt x="1054" y="49"/>
                  </a:moveTo>
                  <a:lnTo>
                    <a:pt x="1054" y="51"/>
                  </a:lnTo>
                  <a:lnTo>
                    <a:pt x="1054" y="53"/>
                  </a:lnTo>
                  <a:lnTo>
                    <a:pt x="1056" y="56"/>
                  </a:lnTo>
                  <a:lnTo>
                    <a:pt x="1059" y="56"/>
                  </a:lnTo>
                  <a:lnTo>
                    <a:pt x="1061" y="56"/>
                  </a:lnTo>
                  <a:lnTo>
                    <a:pt x="1061" y="53"/>
                  </a:lnTo>
                  <a:lnTo>
                    <a:pt x="1063" y="51"/>
                  </a:lnTo>
                  <a:lnTo>
                    <a:pt x="1065" y="49"/>
                  </a:lnTo>
                  <a:lnTo>
                    <a:pt x="1065" y="45"/>
                  </a:lnTo>
                  <a:lnTo>
                    <a:pt x="1067" y="38"/>
                  </a:lnTo>
                  <a:lnTo>
                    <a:pt x="1067" y="32"/>
                  </a:lnTo>
                  <a:lnTo>
                    <a:pt x="1067" y="25"/>
                  </a:lnTo>
                  <a:lnTo>
                    <a:pt x="1067" y="21"/>
                  </a:lnTo>
                  <a:lnTo>
                    <a:pt x="1067" y="19"/>
                  </a:lnTo>
                  <a:lnTo>
                    <a:pt x="1065" y="17"/>
                  </a:lnTo>
                  <a:lnTo>
                    <a:pt x="1063" y="17"/>
                  </a:lnTo>
                  <a:lnTo>
                    <a:pt x="1061" y="17"/>
                  </a:lnTo>
                  <a:lnTo>
                    <a:pt x="1061" y="19"/>
                  </a:lnTo>
                  <a:lnTo>
                    <a:pt x="1059" y="21"/>
                  </a:lnTo>
                  <a:lnTo>
                    <a:pt x="1056" y="23"/>
                  </a:lnTo>
                  <a:lnTo>
                    <a:pt x="1056" y="30"/>
                  </a:lnTo>
                  <a:lnTo>
                    <a:pt x="1054" y="36"/>
                  </a:lnTo>
                  <a:lnTo>
                    <a:pt x="1054" y="43"/>
                  </a:lnTo>
                  <a:lnTo>
                    <a:pt x="1054" y="49"/>
                  </a:lnTo>
                  <a:close/>
                  <a:moveTo>
                    <a:pt x="1056" y="73"/>
                  </a:moveTo>
                  <a:lnTo>
                    <a:pt x="1048" y="73"/>
                  </a:lnTo>
                  <a:lnTo>
                    <a:pt x="1039" y="66"/>
                  </a:lnTo>
                  <a:lnTo>
                    <a:pt x="1035" y="58"/>
                  </a:lnTo>
                  <a:lnTo>
                    <a:pt x="1033" y="47"/>
                  </a:lnTo>
                  <a:lnTo>
                    <a:pt x="1035" y="36"/>
                  </a:lnTo>
                  <a:lnTo>
                    <a:pt x="1037" y="28"/>
                  </a:lnTo>
                  <a:lnTo>
                    <a:pt x="1039" y="19"/>
                  </a:lnTo>
                  <a:lnTo>
                    <a:pt x="1043" y="12"/>
                  </a:lnTo>
                  <a:lnTo>
                    <a:pt x="1048" y="6"/>
                  </a:lnTo>
                  <a:lnTo>
                    <a:pt x="1052" y="2"/>
                  </a:lnTo>
                  <a:lnTo>
                    <a:pt x="1059" y="0"/>
                  </a:lnTo>
                  <a:lnTo>
                    <a:pt x="1065" y="0"/>
                  </a:lnTo>
                  <a:lnTo>
                    <a:pt x="1076" y="2"/>
                  </a:lnTo>
                  <a:lnTo>
                    <a:pt x="1082" y="6"/>
                  </a:lnTo>
                  <a:lnTo>
                    <a:pt x="1086" y="15"/>
                  </a:lnTo>
                  <a:lnTo>
                    <a:pt x="1089" y="25"/>
                  </a:lnTo>
                  <a:lnTo>
                    <a:pt x="1089" y="36"/>
                  </a:lnTo>
                  <a:lnTo>
                    <a:pt x="1086" y="45"/>
                  </a:lnTo>
                  <a:lnTo>
                    <a:pt x="1082" y="53"/>
                  </a:lnTo>
                  <a:lnTo>
                    <a:pt x="1078" y="62"/>
                  </a:lnTo>
                  <a:lnTo>
                    <a:pt x="1074" y="66"/>
                  </a:lnTo>
                  <a:lnTo>
                    <a:pt x="1069" y="71"/>
                  </a:lnTo>
                  <a:lnTo>
                    <a:pt x="1063" y="73"/>
                  </a:lnTo>
                  <a:lnTo>
                    <a:pt x="1056" y="73"/>
                  </a:lnTo>
                  <a:close/>
                  <a:moveTo>
                    <a:pt x="1089" y="73"/>
                  </a:moveTo>
                  <a:lnTo>
                    <a:pt x="1099" y="2"/>
                  </a:lnTo>
                  <a:lnTo>
                    <a:pt x="1119" y="2"/>
                  </a:lnTo>
                  <a:lnTo>
                    <a:pt x="1125" y="38"/>
                  </a:lnTo>
                  <a:lnTo>
                    <a:pt x="1132" y="2"/>
                  </a:lnTo>
                  <a:lnTo>
                    <a:pt x="1149" y="2"/>
                  </a:lnTo>
                  <a:lnTo>
                    <a:pt x="1138" y="73"/>
                  </a:lnTo>
                  <a:lnTo>
                    <a:pt x="1119" y="73"/>
                  </a:lnTo>
                  <a:lnTo>
                    <a:pt x="1112" y="36"/>
                  </a:lnTo>
                  <a:lnTo>
                    <a:pt x="1106" y="73"/>
                  </a:lnTo>
                  <a:lnTo>
                    <a:pt x="1089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1805781" y="-1108076"/>
              <a:ext cx="498475" cy="474663"/>
            </a:xfrm>
            <a:custGeom>
              <a:avLst/>
              <a:gdLst>
                <a:gd name="T0" fmla="*/ 207 w 314"/>
                <a:gd name="T1" fmla="*/ 0 h 299"/>
                <a:gd name="T2" fmla="*/ 312 w 314"/>
                <a:gd name="T3" fmla="*/ 162 h 299"/>
                <a:gd name="T4" fmla="*/ 314 w 314"/>
                <a:gd name="T5" fmla="*/ 183 h 299"/>
                <a:gd name="T6" fmla="*/ 314 w 314"/>
                <a:gd name="T7" fmla="*/ 202 h 299"/>
                <a:gd name="T8" fmla="*/ 312 w 314"/>
                <a:gd name="T9" fmla="*/ 222 h 299"/>
                <a:gd name="T10" fmla="*/ 306 w 314"/>
                <a:gd name="T11" fmla="*/ 237 h 299"/>
                <a:gd name="T12" fmla="*/ 297 w 314"/>
                <a:gd name="T13" fmla="*/ 250 h 299"/>
                <a:gd name="T14" fmla="*/ 289 w 314"/>
                <a:gd name="T15" fmla="*/ 263 h 299"/>
                <a:gd name="T16" fmla="*/ 276 w 314"/>
                <a:gd name="T17" fmla="*/ 276 h 299"/>
                <a:gd name="T18" fmla="*/ 263 w 314"/>
                <a:gd name="T19" fmla="*/ 284 h 299"/>
                <a:gd name="T20" fmla="*/ 246 w 314"/>
                <a:gd name="T21" fmla="*/ 293 h 299"/>
                <a:gd name="T22" fmla="*/ 228 w 314"/>
                <a:gd name="T23" fmla="*/ 297 h 299"/>
                <a:gd name="T24" fmla="*/ 209 w 314"/>
                <a:gd name="T25" fmla="*/ 299 h 299"/>
                <a:gd name="T26" fmla="*/ 190 w 314"/>
                <a:gd name="T27" fmla="*/ 297 h 299"/>
                <a:gd name="T28" fmla="*/ 0 w 314"/>
                <a:gd name="T29" fmla="*/ 295 h 299"/>
                <a:gd name="T30" fmla="*/ 168 w 314"/>
                <a:gd name="T31" fmla="*/ 273 h 299"/>
                <a:gd name="T32" fmla="*/ 172 w 314"/>
                <a:gd name="T33" fmla="*/ 258 h 299"/>
                <a:gd name="T34" fmla="*/ 181 w 314"/>
                <a:gd name="T35" fmla="*/ 243 h 299"/>
                <a:gd name="T36" fmla="*/ 192 w 314"/>
                <a:gd name="T37" fmla="*/ 228 h 299"/>
                <a:gd name="T38" fmla="*/ 56 w 314"/>
                <a:gd name="T39" fmla="*/ 218 h 299"/>
                <a:gd name="T40" fmla="*/ 213 w 314"/>
                <a:gd name="T41" fmla="*/ 207 h 299"/>
                <a:gd name="T42" fmla="*/ 233 w 314"/>
                <a:gd name="T43" fmla="*/ 200 h 299"/>
                <a:gd name="T44" fmla="*/ 252 w 314"/>
                <a:gd name="T45" fmla="*/ 202 h 299"/>
                <a:gd name="T46" fmla="*/ 271 w 314"/>
                <a:gd name="T47" fmla="*/ 215 h 299"/>
                <a:gd name="T48" fmla="*/ 280 w 314"/>
                <a:gd name="T49" fmla="*/ 226 h 299"/>
                <a:gd name="T50" fmla="*/ 263 w 314"/>
                <a:gd name="T51" fmla="*/ 209 h 299"/>
                <a:gd name="T52" fmla="*/ 50 w 314"/>
                <a:gd name="T53" fmla="*/ 196 h 299"/>
                <a:gd name="T54" fmla="*/ 46 w 314"/>
                <a:gd name="T55" fmla="*/ 174 h 299"/>
                <a:gd name="T56" fmla="*/ 54 w 314"/>
                <a:gd name="T57" fmla="*/ 168 h 299"/>
                <a:gd name="T58" fmla="*/ 76 w 314"/>
                <a:gd name="T59" fmla="*/ 181 h 299"/>
                <a:gd name="T60" fmla="*/ 287 w 314"/>
                <a:gd name="T61" fmla="*/ 174 h 299"/>
                <a:gd name="T62" fmla="*/ 65 w 314"/>
                <a:gd name="T63" fmla="*/ 157 h 299"/>
                <a:gd name="T64" fmla="*/ 185 w 314"/>
                <a:gd name="T65" fmla="*/ 153 h 299"/>
                <a:gd name="T66" fmla="*/ 207 w 314"/>
                <a:gd name="T67" fmla="*/ 151 h 299"/>
                <a:gd name="T68" fmla="*/ 224 w 314"/>
                <a:gd name="T69" fmla="*/ 157 h 299"/>
                <a:gd name="T70" fmla="*/ 226 w 314"/>
                <a:gd name="T71" fmla="*/ 164 h 299"/>
                <a:gd name="T72" fmla="*/ 235 w 314"/>
                <a:gd name="T73" fmla="*/ 164 h 299"/>
                <a:gd name="T74" fmla="*/ 256 w 314"/>
                <a:gd name="T75" fmla="*/ 164 h 299"/>
                <a:gd name="T76" fmla="*/ 280 w 314"/>
                <a:gd name="T77" fmla="*/ 164 h 299"/>
                <a:gd name="T78" fmla="*/ 267 w 314"/>
                <a:gd name="T79" fmla="*/ 151 h 299"/>
                <a:gd name="T80" fmla="*/ 252 w 314"/>
                <a:gd name="T81" fmla="*/ 146 h 299"/>
                <a:gd name="T82" fmla="*/ 65 w 314"/>
                <a:gd name="T83" fmla="*/ 138 h 299"/>
                <a:gd name="T84" fmla="*/ 69 w 314"/>
                <a:gd name="T85" fmla="*/ 136 h 299"/>
                <a:gd name="T86" fmla="*/ 89 w 314"/>
                <a:gd name="T87" fmla="*/ 149 h 299"/>
                <a:gd name="T88" fmla="*/ 93 w 314"/>
                <a:gd name="T89" fmla="*/ 146 h 299"/>
                <a:gd name="T90" fmla="*/ 235 w 314"/>
                <a:gd name="T91" fmla="*/ 140 h 299"/>
                <a:gd name="T92" fmla="*/ 216 w 314"/>
                <a:gd name="T93" fmla="*/ 125 h 299"/>
                <a:gd name="T94" fmla="*/ 216 w 314"/>
                <a:gd name="T95" fmla="*/ 125 h 299"/>
                <a:gd name="T96" fmla="*/ 205 w 314"/>
                <a:gd name="T97" fmla="*/ 127 h 299"/>
                <a:gd name="T98" fmla="*/ 185 w 314"/>
                <a:gd name="T99" fmla="*/ 127 h 299"/>
                <a:gd name="T100" fmla="*/ 160 w 314"/>
                <a:gd name="T101" fmla="*/ 129 h 299"/>
                <a:gd name="T102" fmla="*/ 134 w 314"/>
                <a:gd name="T103" fmla="*/ 131 h 299"/>
                <a:gd name="T104" fmla="*/ 110 w 314"/>
                <a:gd name="T105" fmla="*/ 131 h 299"/>
                <a:gd name="T106" fmla="*/ 93 w 314"/>
                <a:gd name="T107" fmla="*/ 134 h 299"/>
                <a:gd name="T108" fmla="*/ 89 w 314"/>
                <a:gd name="T109" fmla="*/ 134 h 299"/>
                <a:gd name="T110" fmla="*/ 84 w 314"/>
                <a:gd name="T111" fmla="*/ 114 h 299"/>
                <a:gd name="T112" fmla="*/ 86 w 314"/>
                <a:gd name="T113" fmla="*/ 103 h 299"/>
                <a:gd name="T114" fmla="*/ 104 w 314"/>
                <a:gd name="T115" fmla="*/ 11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4" h="299">
                  <a:moveTo>
                    <a:pt x="114" y="123"/>
                  </a:moveTo>
                  <a:lnTo>
                    <a:pt x="117" y="123"/>
                  </a:lnTo>
                  <a:lnTo>
                    <a:pt x="119" y="123"/>
                  </a:lnTo>
                  <a:lnTo>
                    <a:pt x="121" y="121"/>
                  </a:lnTo>
                  <a:lnTo>
                    <a:pt x="207" y="0"/>
                  </a:lnTo>
                  <a:lnTo>
                    <a:pt x="304" y="144"/>
                  </a:lnTo>
                  <a:lnTo>
                    <a:pt x="306" y="149"/>
                  </a:lnTo>
                  <a:lnTo>
                    <a:pt x="308" y="153"/>
                  </a:lnTo>
                  <a:lnTo>
                    <a:pt x="310" y="157"/>
                  </a:lnTo>
                  <a:lnTo>
                    <a:pt x="312" y="162"/>
                  </a:lnTo>
                  <a:lnTo>
                    <a:pt x="312" y="166"/>
                  </a:lnTo>
                  <a:lnTo>
                    <a:pt x="314" y="170"/>
                  </a:lnTo>
                  <a:lnTo>
                    <a:pt x="314" y="174"/>
                  </a:lnTo>
                  <a:lnTo>
                    <a:pt x="314" y="179"/>
                  </a:lnTo>
                  <a:lnTo>
                    <a:pt x="314" y="183"/>
                  </a:lnTo>
                  <a:lnTo>
                    <a:pt x="314" y="187"/>
                  </a:lnTo>
                  <a:lnTo>
                    <a:pt x="314" y="192"/>
                  </a:lnTo>
                  <a:lnTo>
                    <a:pt x="314" y="196"/>
                  </a:lnTo>
                  <a:lnTo>
                    <a:pt x="314" y="200"/>
                  </a:lnTo>
                  <a:lnTo>
                    <a:pt x="314" y="202"/>
                  </a:lnTo>
                  <a:lnTo>
                    <a:pt x="314" y="207"/>
                  </a:lnTo>
                  <a:lnTo>
                    <a:pt x="314" y="211"/>
                  </a:lnTo>
                  <a:lnTo>
                    <a:pt x="312" y="215"/>
                  </a:lnTo>
                  <a:lnTo>
                    <a:pt x="312" y="218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06" y="235"/>
                  </a:lnTo>
                  <a:lnTo>
                    <a:pt x="306" y="237"/>
                  </a:lnTo>
                  <a:lnTo>
                    <a:pt x="304" y="239"/>
                  </a:lnTo>
                  <a:lnTo>
                    <a:pt x="304" y="243"/>
                  </a:lnTo>
                  <a:lnTo>
                    <a:pt x="302" y="245"/>
                  </a:lnTo>
                  <a:lnTo>
                    <a:pt x="299" y="248"/>
                  </a:lnTo>
                  <a:lnTo>
                    <a:pt x="297" y="250"/>
                  </a:lnTo>
                  <a:lnTo>
                    <a:pt x="297" y="254"/>
                  </a:lnTo>
                  <a:lnTo>
                    <a:pt x="295" y="256"/>
                  </a:lnTo>
                  <a:lnTo>
                    <a:pt x="293" y="258"/>
                  </a:lnTo>
                  <a:lnTo>
                    <a:pt x="291" y="261"/>
                  </a:lnTo>
                  <a:lnTo>
                    <a:pt x="289" y="263"/>
                  </a:lnTo>
                  <a:lnTo>
                    <a:pt x="287" y="267"/>
                  </a:lnTo>
                  <a:lnTo>
                    <a:pt x="284" y="269"/>
                  </a:lnTo>
                  <a:lnTo>
                    <a:pt x="280" y="271"/>
                  </a:lnTo>
                  <a:lnTo>
                    <a:pt x="278" y="273"/>
                  </a:lnTo>
                  <a:lnTo>
                    <a:pt x="276" y="276"/>
                  </a:lnTo>
                  <a:lnTo>
                    <a:pt x="274" y="278"/>
                  </a:lnTo>
                  <a:lnTo>
                    <a:pt x="271" y="280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59" y="286"/>
                  </a:lnTo>
                  <a:lnTo>
                    <a:pt x="256" y="289"/>
                  </a:lnTo>
                  <a:lnTo>
                    <a:pt x="252" y="291"/>
                  </a:lnTo>
                  <a:lnTo>
                    <a:pt x="250" y="291"/>
                  </a:lnTo>
                  <a:lnTo>
                    <a:pt x="246" y="293"/>
                  </a:lnTo>
                  <a:lnTo>
                    <a:pt x="243" y="293"/>
                  </a:lnTo>
                  <a:lnTo>
                    <a:pt x="239" y="295"/>
                  </a:lnTo>
                  <a:lnTo>
                    <a:pt x="235" y="295"/>
                  </a:lnTo>
                  <a:lnTo>
                    <a:pt x="233" y="297"/>
                  </a:lnTo>
                  <a:lnTo>
                    <a:pt x="228" y="297"/>
                  </a:lnTo>
                  <a:lnTo>
                    <a:pt x="224" y="297"/>
                  </a:lnTo>
                  <a:lnTo>
                    <a:pt x="222" y="299"/>
                  </a:lnTo>
                  <a:lnTo>
                    <a:pt x="218" y="299"/>
                  </a:lnTo>
                  <a:lnTo>
                    <a:pt x="213" y="299"/>
                  </a:lnTo>
                  <a:lnTo>
                    <a:pt x="209" y="299"/>
                  </a:lnTo>
                  <a:lnTo>
                    <a:pt x="205" y="299"/>
                  </a:lnTo>
                  <a:lnTo>
                    <a:pt x="203" y="299"/>
                  </a:lnTo>
                  <a:lnTo>
                    <a:pt x="198" y="299"/>
                  </a:lnTo>
                  <a:lnTo>
                    <a:pt x="194" y="297"/>
                  </a:lnTo>
                  <a:lnTo>
                    <a:pt x="190" y="297"/>
                  </a:lnTo>
                  <a:lnTo>
                    <a:pt x="185" y="297"/>
                  </a:lnTo>
                  <a:lnTo>
                    <a:pt x="181" y="295"/>
                  </a:lnTo>
                  <a:lnTo>
                    <a:pt x="177" y="295"/>
                  </a:lnTo>
                  <a:lnTo>
                    <a:pt x="172" y="293"/>
                  </a:lnTo>
                  <a:lnTo>
                    <a:pt x="0" y="295"/>
                  </a:lnTo>
                  <a:lnTo>
                    <a:pt x="7" y="284"/>
                  </a:lnTo>
                  <a:lnTo>
                    <a:pt x="166" y="291"/>
                  </a:lnTo>
                  <a:lnTo>
                    <a:pt x="166" y="284"/>
                  </a:lnTo>
                  <a:lnTo>
                    <a:pt x="168" y="280"/>
                  </a:lnTo>
                  <a:lnTo>
                    <a:pt x="168" y="273"/>
                  </a:lnTo>
                  <a:lnTo>
                    <a:pt x="9" y="280"/>
                  </a:lnTo>
                  <a:lnTo>
                    <a:pt x="22" y="263"/>
                  </a:lnTo>
                  <a:lnTo>
                    <a:pt x="170" y="269"/>
                  </a:lnTo>
                  <a:lnTo>
                    <a:pt x="170" y="263"/>
                  </a:lnTo>
                  <a:lnTo>
                    <a:pt x="172" y="258"/>
                  </a:lnTo>
                  <a:lnTo>
                    <a:pt x="175" y="252"/>
                  </a:lnTo>
                  <a:lnTo>
                    <a:pt x="26" y="258"/>
                  </a:lnTo>
                  <a:lnTo>
                    <a:pt x="37" y="243"/>
                  </a:lnTo>
                  <a:lnTo>
                    <a:pt x="179" y="248"/>
                  </a:lnTo>
                  <a:lnTo>
                    <a:pt x="181" y="243"/>
                  </a:lnTo>
                  <a:lnTo>
                    <a:pt x="183" y="237"/>
                  </a:lnTo>
                  <a:lnTo>
                    <a:pt x="188" y="233"/>
                  </a:lnTo>
                  <a:lnTo>
                    <a:pt x="41" y="237"/>
                  </a:lnTo>
                  <a:lnTo>
                    <a:pt x="52" y="222"/>
                  </a:lnTo>
                  <a:lnTo>
                    <a:pt x="192" y="228"/>
                  </a:lnTo>
                  <a:lnTo>
                    <a:pt x="196" y="224"/>
                  </a:lnTo>
                  <a:lnTo>
                    <a:pt x="198" y="220"/>
                  </a:lnTo>
                  <a:lnTo>
                    <a:pt x="203" y="215"/>
                  </a:lnTo>
                  <a:lnTo>
                    <a:pt x="207" y="211"/>
                  </a:lnTo>
                  <a:lnTo>
                    <a:pt x="56" y="218"/>
                  </a:lnTo>
                  <a:lnTo>
                    <a:pt x="61" y="211"/>
                  </a:lnTo>
                  <a:lnTo>
                    <a:pt x="58" y="207"/>
                  </a:lnTo>
                  <a:lnTo>
                    <a:pt x="56" y="205"/>
                  </a:lnTo>
                  <a:lnTo>
                    <a:pt x="52" y="200"/>
                  </a:lnTo>
                  <a:lnTo>
                    <a:pt x="213" y="207"/>
                  </a:lnTo>
                  <a:lnTo>
                    <a:pt x="218" y="205"/>
                  </a:lnTo>
                  <a:lnTo>
                    <a:pt x="220" y="202"/>
                  </a:lnTo>
                  <a:lnTo>
                    <a:pt x="224" y="202"/>
                  </a:lnTo>
                  <a:lnTo>
                    <a:pt x="228" y="200"/>
                  </a:lnTo>
                  <a:lnTo>
                    <a:pt x="233" y="200"/>
                  </a:lnTo>
                  <a:lnTo>
                    <a:pt x="237" y="200"/>
                  </a:lnTo>
                  <a:lnTo>
                    <a:pt x="241" y="200"/>
                  </a:lnTo>
                  <a:lnTo>
                    <a:pt x="246" y="200"/>
                  </a:lnTo>
                  <a:lnTo>
                    <a:pt x="250" y="202"/>
                  </a:lnTo>
                  <a:lnTo>
                    <a:pt x="252" y="202"/>
                  </a:lnTo>
                  <a:lnTo>
                    <a:pt x="256" y="205"/>
                  </a:lnTo>
                  <a:lnTo>
                    <a:pt x="259" y="207"/>
                  </a:lnTo>
                  <a:lnTo>
                    <a:pt x="263" y="209"/>
                  </a:lnTo>
                  <a:lnTo>
                    <a:pt x="267" y="211"/>
                  </a:lnTo>
                  <a:lnTo>
                    <a:pt x="271" y="215"/>
                  </a:lnTo>
                  <a:lnTo>
                    <a:pt x="274" y="220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2" y="222"/>
                  </a:lnTo>
                  <a:lnTo>
                    <a:pt x="287" y="215"/>
                  </a:lnTo>
                  <a:lnTo>
                    <a:pt x="289" y="211"/>
                  </a:lnTo>
                  <a:lnTo>
                    <a:pt x="267" y="211"/>
                  </a:lnTo>
                  <a:lnTo>
                    <a:pt x="263" y="209"/>
                  </a:lnTo>
                  <a:lnTo>
                    <a:pt x="289" y="209"/>
                  </a:lnTo>
                  <a:lnTo>
                    <a:pt x="289" y="202"/>
                  </a:lnTo>
                  <a:lnTo>
                    <a:pt x="291" y="196"/>
                  </a:lnTo>
                  <a:lnTo>
                    <a:pt x="291" y="192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8" y="187"/>
                  </a:lnTo>
                  <a:lnTo>
                    <a:pt x="48" y="183"/>
                  </a:lnTo>
                  <a:lnTo>
                    <a:pt x="46" y="179"/>
                  </a:lnTo>
                  <a:lnTo>
                    <a:pt x="46" y="174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8" y="162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8" y="170"/>
                  </a:lnTo>
                  <a:lnTo>
                    <a:pt x="63" y="174"/>
                  </a:lnTo>
                  <a:lnTo>
                    <a:pt x="67" y="177"/>
                  </a:lnTo>
                  <a:lnTo>
                    <a:pt x="71" y="179"/>
                  </a:lnTo>
                  <a:lnTo>
                    <a:pt x="76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289" y="187"/>
                  </a:lnTo>
                  <a:lnTo>
                    <a:pt x="289" y="181"/>
                  </a:lnTo>
                  <a:lnTo>
                    <a:pt x="287" y="174"/>
                  </a:lnTo>
                  <a:lnTo>
                    <a:pt x="284" y="170"/>
                  </a:lnTo>
                  <a:lnTo>
                    <a:pt x="73" y="174"/>
                  </a:lnTo>
                  <a:lnTo>
                    <a:pt x="71" y="168"/>
                  </a:lnTo>
                  <a:lnTo>
                    <a:pt x="67" y="164"/>
                  </a:lnTo>
                  <a:lnTo>
                    <a:pt x="65" y="157"/>
                  </a:lnTo>
                  <a:lnTo>
                    <a:pt x="192" y="162"/>
                  </a:lnTo>
                  <a:lnTo>
                    <a:pt x="172" y="153"/>
                  </a:lnTo>
                  <a:lnTo>
                    <a:pt x="177" y="153"/>
                  </a:lnTo>
                  <a:lnTo>
                    <a:pt x="181" y="153"/>
                  </a:lnTo>
                  <a:lnTo>
                    <a:pt x="185" y="153"/>
                  </a:lnTo>
                  <a:lnTo>
                    <a:pt x="190" y="151"/>
                  </a:lnTo>
                  <a:lnTo>
                    <a:pt x="194" y="151"/>
                  </a:lnTo>
                  <a:lnTo>
                    <a:pt x="198" y="151"/>
                  </a:lnTo>
                  <a:lnTo>
                    <a:pt x="203" y="151"/>
                  </a:lnTo>
                  <a:lnTo>
                    <a:pt x="207" y="151"/>
                  </a:lnTo>
                  <a:lnTo>
                    <a:pt x="213" y="151"/>
                  </a:lnTo>
                  <a:lnTo>
                    <a:pt x="218" y="151"/>
                  </a:lnTo>
                  <a:lnTo>
                    <a:pt x="220" y="153"/>
                  </a:lnTo>
                  <a:lnTo>
                    <a:pt x="222" y="155"/>
                  </a:lnTo>
                  <a:lnTo>
                    <a:pt x="224" y="157"/>
                  </a:lnTo>
                  <a:lnTo>
                    <a:pt x="224" y="159"/>
                  </a:lnTo>
                  <a:lnTo>
                    <a:pt x="224" y="159"/>
                  </a:lnTo>
                  <a:lnTo>
                    <a:pt x="224" y="162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6" y="164"/>
                  </a:lnTo>
                  <a:lnTo>
                    <a:pt x="228" y="164"/>
                  </a:lnTo>
                  <a:lnTo>
                    <a:pt x="231" y="164"/>
                  </a:lnTo>
                  <a:lnTo>
                    <a:pt x="235" y="164"/>
                  </a:lnTo>
                  <a:lnTo>
                    <a:pt x="239" y="164"/>
                  </a:lnTo>
                  <a:lnTo>
                    <a:pt x="243" y="164"/>
                  </a:lnTo>
                  <a:lnTo>
                    <a:pt x="248" y="164"/>
                  </a:lnTo>
                  <a:lnTo>
                    <a:pt x="252" y="164"/>
                  </a:lnTo>
                  <a:lnTo>
                    <a:pt x="256" y="164"/>
                  </a:lnTo>
                  <a:lnTo>
                    <a:pt x="263" y="164"/>
                  </a:lnTo>
                  <a:lnTo>
                    <a:pt x="267" y="164"/>
                  </a:lnTo>
                  <a:lnTo>
                    <a:pt x="271" y="164"/>
                  </a:lnTo>
                  <a:lnTo>
                    <a:pt x="276" y="164"/>
                  </a:lnTo>
                  <a:lnTo>
                    <a:pt x="280" y="164"/>
                  </a:lnTo>
                  <a:lnTo>
                    <a:pt x="282" y="166"/>
                  </a:lnTo>
                  <a:lnTo>
                    <a:pt x="280" y="159"/>
                  </a:lnTo>
                  <a:lnTo>
                    <a:pt x="276" y="157"/>
                  </a:lnTo>
                  <a:lnTo>
                    <a:pt x="271" y="153"/>
                  </a:lnTo>
                  <a:lnTo>
                    <a:pt x="267" y="151"/>
                  </a:lnTo>
                  <a:lnTo>
                    <a:pt x="265" y="149"/>
                  </a:lnTo>
                  <a:lnTo>
                    <a:pt x="261" y="149"/>
                  </a:lnTo>
                  <a:lnTo>
                    <a:pt x="256" y="146"/>
                  </a:lnTo>
                  <a:lnTo>
                    <a:pt x="254" y="146"/>
                  </a:lnTo>
                  <a:lnTo>
                    <a:pt x="252" y="146"/>
                  </a:lnTo>
                  <a:lnTo>
                    <a:pt x="250" y="146"/>
                  </a:lnTo>
                  <a:lnTo>
                    <a:pt x="65" y="155"/>
                  </a:lnTo>
                  <a:lnTo>
                    <a:pt x="65" y="149"/>
                  </a:lnTo>
                  <a:lnTo>
                    <a:pt x="65" y="144"/>
                  </a:lnTo>
                  <a:lnTo>
                    <a:pt x="65" y="138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9" y="136"/>
                  </a:lnTo>
                  <a:lnTo>
                    <a:pt x="71" y="140"/>
                  </a:lnTo>
                  <a:lnTo>
                    <a:pt x="76" y="142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9" y="149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5" y="149"/>
                  </a:lnTo>
                  <a:lnTo>
                    <a:pt x="93" y="146"/>
                  </a:lnTo>
                  <a:lnTo>
                    <a:pt x="91" y="140"/>
                  </a:lnTo>
                  <a:lnTo>
                    <a:pt x="91" y="138"/>
                  </a:lnTo>
                  <a:lnTo>
                    <a:pt x="237" y="142"/>
                  </a:lnTo>
                  <a:lnTo>
                    <a:pt x="237" y="142"/>
                  </a:lnTo>
                  <a:lnTo>
                    <a:pt x="235" y="140"/>
                  </a:lnTo>
                  <a:lnTo>
                    <a:pt x="235" y="136"/>
                  </a:lnTo>
                  <a:lnTo>
                    <a:pt x="231" y="134"/>
                  </a:lnTo>
                  <a:lnTo>
                    <a:pt x="226" y="129"/>
                  </a:lnTo>
                  <a:lnTo>
                    <a:pt x="222" y="127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3" y="125"/>
                  </a:lnTo>
                  <a:lnTo>
                    <a:pt x="213" y="125"/>
                  </a:lnTo>
                  <a:lnTo>
                    <a:pt x="211" y="125"/>
                  </a:lnTo>
                  <a:lnTo>
                    <a:pt x="209" y="125"/>
                  </a:lnTo>
                  <a:lnTo>
                    <a:pt x="205" y="127"/>
                  </a:lnTo>
                  <a:lnTo>
                    <a:pt x="203" y="127"/>
                  </a:lnTo>
                  <a:lnTo>
                    <a:pt x="198" y="127"/>
                  </a:lnTo>
                  <a:lnTo>
                    <a:pt x="194" y="127"/>
                  </a:lnTo>
                  <a:lnTo>
                    <a:pt x="190" y="127"/>
                  </a:lnTo>
                  <a:lnTo>
                    <a:pt x="185" y="127"/>
                  </a:lnTo>
                  <a:lnTo>
                    <a:pt x="181" y="127"/>
                  </a:lnTo>
                  <a:lnTo>
                    <a:pt x="175" y="127"/>
                  </a:lnTo>
                  <a:lnTo>
                    <a:pt x="170" y="129"/>
                  </a:lnTo>
                  <a:lnTo>
                    <a:pt x="166" y="129"/>
                  </a:lnTo>
                  <a:lnTo>
                    <a:pt x="160" y="129"/>
                  </a:lnTo>
                  <a:lnTo>
                    <a:pt x="155" y="129"/>
                  </a:lnTo>
                  <a:lnTo>
                    <a:pt x="149" y="129"/>
                  </a:lnTo>
                  <a:lnTo>
                    <a:pt x="144" y="129"/>
                  </a:lnTo>
                  <a:lnTo>
                    <a:pt x="138" y="129"/>
                  </a:lnTo>
                  <a:lnTo>
                    <a:pt x="134" y="131"/>
                  </a:lnTo>
                  <a:lnTo>
                    <a:pt x="127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4" y="131"/>
                  </a:lnTo>
                  <a:lnTo>
                    <a:pt x="110" y="131"/>
                  </a:lnTo>
                  <a:lnTo>
                    <a:pt x="106" y="131"/>
                  </a:lnTo>
                  <a:lnTo>
                    <a:pt x="101" y="131"/>
                  </a:lnTo>
                  <a:lnTo>
                    <a:pt x="99" y="134"/>
                  </a:lnTo>
                  <a:lnTo>
                    <a:pt x="95" y="134"/>
                  </a:lnTo>
                  <a:lnTo>
                    <a:pt x="93" y="134"/>
                  </a:lnTo>
                  <a:lnTo>
                    <a:pt x="91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86" y="127"/>
                  </a:lnTo>
                  <a:lnTo>
                    <a:pt x="86" y="123"/>
                  </a:lnTo>
                  <a:lnTo>
                    <a:pt x="84" y="118"/>
                  </a:lnTo>
                  <a:lnTo>
                    <a:pt x="84" y="114"/>
                  </a:lnTo>
                  <a:lnTo>
                    <a:pt x="84" y="110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6" y="103"/>
                  </a:lnTo>
                  <a:lnTo>
                    <a:pt x="89" y="108"/>
                  </a:lnTo>
                  <a:lnTo>
                    <a:pt x="93" y="110"/>
                  </a:lnTo>
                  <a:lnTo>
                    <a:pt x="97" y="114"/>
                  </a:lnTo>
                  <a:lnTo>
                    <a:pt x="101" y="116"/>
                  </a:lnTo>
                  <a:lnTo>
                    <a:pt x="104" y="118"/>
                  </a:lnTo>
                  <a:lnTo>
                    <a:pt x="108" y="118"/>
                  </a:lnTo>
                  <a:lnTo>
                    <a:pt x="112" y="121"/>
                  </a:lnTo>
                  <a:lnTo>
                    <a:pt x="1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>
              <a:off x="2401093" y="-909639"/>
              <a:ext cx="187325" cy="187325"/>
            </a:xfrm>
            <a:custGeom>
              <a:avLst/>
              <a:gdLst>
                <a:gd name="T0" fmla="*/ 0 w 118"/>
                <a:gd name="T1" fmla="*/ 0 h 118"/>
                <a:gd name="T2" fmla="*/ 110 w 118"/>
                <a:gd name="T3" fmla="*/ 0 h 118"/>
                <a:gd name="T4" fmla="*/ 114 w 118"/>
                <a:gd name="T5" fmla="*/ 2 h 118"/>
                <a:gd name="T6" fmla="*/ 118 w 118"/>
                <a:gd name="T7" fmla="*/ 4 h 118"/>
                <a:gd name="T8" fmla="*/ 118 w 118"/>
                <a:gd name="T9" fmla="*/ 9 h 118"/>
                <a:gd name="T10" fmla="*/ 118 w 118"/>
                <a:gd name="T11" fmla="*/ 75 h 118"/>
                <a:gd name="T12" fmla="*/ 118 w 118"/>
                <a:gd name="T13" fmla="*/ 80 h 118"/>
                <a:gd name="T14" fmla="*/ 114 w 118"/>
                <a:gd name="T15" fmla="*/ 84 h 118"/>
                <a:gd name="T16" fmla="*/ 110 w 118"/>
                <a:gd name="T17" fmla="*/ 86 h 118"/>
                <a:gd name="T18" fmla="*/ 36 w 118"/>
                <a:gd name="T19" fmla="*/ 86 h 118"/>
                <a:gd name="T20" fmla="*/ 36 w 118"/>
                <a:gd name="T21" fmla="*/ 56 h 118"/>
                <a:gd name="T22" fmla="*/ 84 w 118"/>
                <a:gd name="T23" fmla="*/ 56 h 118"/>
                <a:gd name="T24" fmla="*/ 86 w 118"/>
                <a:gd name="T25" fmla="*/ 56 h 118"/>
                <a:gd name="T26" fmla="*/ 88 w 118"/>
                <a:gd name="T27" fmla="*/ 56 h 118"/>
                <a:gd name="T28" fmla="*/ 88 w 118"/>
                <a:gd name="T29" fmla="*/ 54 h 118"/>
                <a:gd name="T30" fmla="*/ 88 w 118"/>
                <a:gd name="T31" fmla="*/ 47 h 118"/>
                <a:gd name="T32" fmla="*/ 88 w 118"/>
                <a:gd name="T33" fmla="*/ 43 h 118"/>
                <a:gd name="T34" fmla="*/ 88 w 118"/>
                <a:gd name="T35" fmla="*/ 37 h 118"/>
                <a:gd name="T36" fmla="*/ 88 w 118"/>
                <a:gd name="T37" fmla="*/ 30 h 118"/>
                <a:gd name="T38" fmla="*/ 88 w 118"/>
                <a:gd name="T39" fmla="*/ 30 h 118"/>
                <a:gd name="T40" fmla="*/ 86 w 118"/>
                <a:gd name="T41" fmla="*/ 28 h 118"/>
                <a:gd name="T42" fmla="*/ 84 w 118"/>
                <a:gd name="T43" fmla="*/ 28 h 118"/>
                <a:gd name="T44" fmla="*/ 30 w 118"/>
                <a:gd name="T45" fmla="*/ 28 h 118"/>
                <a:gd name="T46" fmla="*/ 30 w 118"/>
                <a:gd name="T47" fmla="*/ 118 h 118"/>
                <a:gd name="T48" fmla="*/ 0 w 118"/>
                <a:gd name="T49" fmla="*/ 118 h 118"/>
                <a:gd name="T50" fmla="*/ 0 w 118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0" y="0"/>
                  </a:moveTo>
                  <a:lnTo>
                    <a:pt x="110" y="0"/>
                  </a:lnTo>
                  <a:lnTo>
                    <a:pt x="114" y="2"/>
                  </a:lnTo>
                  <a:lnTo>
                    <a:pt x="118" y="4"/>
                  </a:lnTo>
                  <a:lnTo>
                    <a:pt x="118" y="9"/>
                  </a:lnTo>
                  <a:lnTo>
                    <a:pt x="118" y="75"/>
                  </a:lnTo>
                  <a:lnTo>
                    <a:pt x="118" y="80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36" y="86"/>
                  </a:lnTo>
                  <a:lnTo>
                    <a:pt x="36" y="56"/>
                  </a:lnTo>
                  <a:lnTo>
                    <a:pt x="84" y="56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88" y="43"/>
                  </a:lnTo>
                  <a:lnTo>
                    <a:pt x="88" y="37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30" y="28"/>
                  </a:lnTo>
                  <a:lnTo>
                    <a:pt x="30" y="118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>
              <a:off x="2618581" y="-909639"/>
              <a:ext cx="471488" cy="187325"/>
            </a:xfrm>
            <a:custGeom>
              <a:avLst/>
              <a:gdLst>
                <a:gd name="T0" fmla="*/ 112 w 297"/>
                <a:gd name="T1" fmla="*/ 0 h 118"/>
                <a:gd name="T2" fmla="*/ 35 w 297"/>
                <a:gd name="T3" fmla="*/ 28 h 118"/>
                <a:gd name="T4" fmla="*/ 31 w 297"/>
                <a:gd name="T5" fmla="*/ 30 h 118"/>
                <a:gd name="T6" fmla="*/ 31 w 297"/>
                <a:gd name="T7" fmla="*/ 47 h 118"/>
                <a:gd name="T8" fmla="*/ 104 w 297"/>
                <a:gd name="T9" fmla="*/ 73 h 118"/>
                <a:gd name="T10" fmla="*/ 31 w 297"/>
                <a:gd name="T11" fmla="*/ 77 h 118"/>
                <a:gd name="T12" fmla="*/ 31 w 297"/>
                <a:gd name="T13" fmla="*/ 88 h 118"/>
                <a:gd name="T14" fmla="*/ 33 w 297"/>
                <a:gd name="T15" fmla="*/ 93 h 118"/>
                <a:gd name="T16" fmla="*/ 127 w 297"/>
                <a:gd name="T17" fmla="*/ 93 h 118"/>
                <a:gd name="T18" fmla="*/ 132 w 297"/>
                <a:gd name="T19" fmla="*/ 90 h 118"/>
                <a:gd name="T20" fmla="*/ 132 w 297"/>
                <a:gd name="T21" fmla="*/ 0 h 118"/>
                <a:gd name="T22" fmla="*/ 168 w 297"/>
                <a:gd name="T23" fmla="*/ 2 h 118"/>
                <a:gd name="T24" fmla="*/ 175 w 297"/>
                <a:gd name="T25" fmla="*/ 9 h 118"/>
                <a:gd name="T26" fmla="*/ 179 w 297"/>
                <a:gd name="T27" fmla="*/ 17 h 118"/>
                <a:gd name="T28" fmla="*/ 183 w 297"/>
                <a:gd name="T29" fmla="*/ 24 h 118"/>
                <a:gd name="T30" fmla="*/ 188 w 297"/>
                <a:gd name="T31" fmla="*/ 30 h 118"/>
                <a:gd name="T32" fmla="*/ 192 w 297"/>
                <a:gd name="T33" fmla="*/ 39 h 118"/>
                <a:gd name="T34" fmla="*/ 194 w 297"/>
                <a:gd name="T35" fmla="*/ 45 h 118"/>
                <a:gd name="T36" fmla="*/ 198 w 297"/>
                <a:gd name="T37" fmla="*/ 52 h 118"/>
                <a:gd name="T38" fmla="*/ 203 w 297"/>
                <a:gd name="T39" fmla="*/ 60 h 118"/>
                <a:gd name="T40" fmla="*/ 207 w 297"/>
                <a:gd name="T41" fmla="*/ 67 h 118"/>
                <a:gd name="T42" fmla="*/ 211 w 297"/>
                <a:gd name="T43" fmla="*/ 73 h 118"/>
                <a:gd name="T44" fmla="*/ 216 w 297"/>
                <a:gd name="T45" fmla="*/ 80 h 118"/>
                <a:gd name="T46" fmla="*/ 218 w 297"/>
                <a:gd name="T47" fmla="*/ 77 h 118"/>
                <a:gd name="T48" fmla="*/ 259 w 297"/>
                <a:gd name="T49" fmla="*/ 4 h 118"/>
                <a:gd name="T50" fmla="*/ 267 w 297"/>
                <a:gd name="T51" fmla="*/ 0 h 118"/>
                <a:gd name="T52" fmla="*/ 297 w 297"/>
                <a:gd name="T53" fmla="*/ 118 h 118"/>
                <a:gd name="T54" fmla="*/ 267 w 297"/>
                <a:gd name="T55" fmla="*/ 47 h 118"/>
                <a:gd name="T56" fmla="*/ 231 w 297"/>
                <a:gd name="T57" fmla="*/ 116 h 118"/>
                <a:gd name="T58" fmla="*/ 226 w 297"/>
                <a:gd name="T59" fmla="*/ 118 h 118"/>
                <a:gd name="T60" fmla="*/ 203 w 297"/>
                <a:gd name="T61" fmla="*/ 118 h 118"/>
                <a:gd name="T62" fmla="*/ 201 w 297"/>
                <a:gd name="T63" fmla="*/ 114 h 118"/>
                <a:gd name="T64" fmla="*/ 164 w 297"/>
                <a:gd name="T65" fmla="*/ 110 h 118"/>
                <a:gd name="T66" fmla="*/ 160 w 297"/>
                <a:gd name="T67" fmla="*/ 116 h 118"/>
                <a:gd name="T68" fmla="*/ 9 w 297"/>
                <a:gd name="T69" fmla="*/ 118 h 118"/>
                <a:gd name="T70" fmla="*/ 3 w 297"/>
                <a:gd name="T71" fmla="*/ 114 h 118"/>
                <a:gd name="T72" fmla="*/ 0 w 297"/>
                <a:gd name="T73" fmla="*/ 9 h 118"/>
                <a:gd name="T74" fmla="*/ 5 w 297"/>
                <a:gd name="T7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7" h="118">
                  <a:moveTo>
                    <a:pt x="9" y="0"/>
                  </a:moveTo>
                  <a:lnTo>
                    <a:pt x="112" y="0"/>
                  </a:lnTo>
                  <a:lnTo>
                    <a:pt x="112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1" y="47"/>
                  </a:lnTo>
                  <a:lnTo>
                    <a:pt x="104" y="47"/>
                  </a:lnTo>
                  <a:lnTo>
                    <a:pt x="104" y="73"/>
                  </a:lnTo>
                  <a:lnTo>
                    <a:pt x="31" y="73"/>
                  </a:lnTo>
                  <a:lnTo>
                    <a:pt x="31" y="77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31" y="90"/>
                  </a:lnTo>
                  <a:lnTo>
                    <a:pt x="33" y="93"/>
                  </a:lnTo>
                  <a:lnTo>
                    <a:pt x="35" y="93"/>
                  </a:lnTo>
                  <a:lnTo>
                    <a:pt x="127" y="93"/>
                  </a:lnTo>
                  <a:lnTo>
                    <a:pt x="130" y="93"/>
                  </a:lnTo>
                  <a:lnTo>
                    <a:pt x="132" y="90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68" y="2"/>
                  </a:lnTo>
                  <a:lnTo>
                    <a:pt x="173" y="4"/>
                  </a:lnTo>
                  <a:lnTo>
                    <a:pt x="175" y="9"/>
                  </a:lnTo>
                  <a:lnTo>
                    <a:pt x="177" y="13"/>
                  </a:lnTo>
                  <a:lnTo>
                    <a:pt x="179" y="17"/>
                  </a:lnTo>
                  <a:lnTo>
                    <a:pt x="181" y="19"/>
                  </a:lnTo>
                  <a:lnTo>
                    <a:pt x="183" y="24"/>
                  </a:lnTo>
                  <a:lnTo>
                    <a:pt x="186" y="28"/>
                  </a:lnTo>
                  <a:lnTo>
                    <a:pt x="188" y="30"/>
                  </a:lnTo>
                  <a:lnTo>
                    <a:pt x="190" y="34"/>
                  </a:lnTo>
                  <a:lnTo>
                    <a:pt x="192" y="39"/>
                  </a:lnTo>
                  <a:lnTo>
                    <a:pt x="194" y="41"/>
                  </a:lnTo>
                  <a:lnTo>
                    <a:pt x="194" y="45"/>
                  </a:lnTo>
                  <a:lnTo>
                    <a:pt x="196" y="49"/>
                  </a:lnTo>
                  <a:lnTo>
                    <a:pt x="198" y="52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5" y="62"/>
                  </a:lnTo>
                  <a:lnTo>
                    <a:pt x="207" y="67"/>
                  </a:lnTo>
                  <a:lnTo>
                    <a:pt x="209" y="71"/>
                  </a:lnTo>
                  <a:lnTo>
                    <a:pt x="211" y="73"/>
                  </a:lnTo>
                  <a:lnTo>
                    <a:pt x="214" y="77"/>
                  </a:lnTo>
                  <a:lnTo>
                    <a:pt x="216" y="80"/>
                  </a:lnTo>
                  <a:lnTo>
                    <a:pt x="216" y="80"/>
                  </a:lnTo>
                  <a:lnTo>
                    <a:pt x="218" y="77"/>
                  </a:lnTo>
                  <a:lnTo>
                    <a:pt x="257" y="9"/>
                  </a:lnTo>
                  <a:lnTo>
                    <a:pt x="259" y="4"/>
                  </a:lnTo>
                  <a:lnTo>
                    <a:pt x="263" y="2"/>
                  </a:lnTo>
                  <a:lnTo>
                    <a:pt x="267" y="0"/>
                  </a:lnTo>
                  <a:lnTo>
                    <a:pt x="297" y="0"/>
                  </a:lnTo>
                  <a:lnTo>
                    <a:pt x="297" y="118"/>
                  </a:lnTo>
                  <a:lnTo>
                    <a:pt x="267" y="118"/>
                  </a:lnTo>
                  <a:lnTo>
                    <a:pt x="267" y="47"/>
                  </a:lnTo>
                  <a:lnTo>
                    <a:pt x="231" y="114"/>
                  </a:lnTo>
                  <a:lnTo>
                    <a:pt x="231" y="116"/>
                  </a:lnTo>
                  <a:lnTo>
                    <a:pt x="229" y="118"/>
                  </a:lnTo>
                  <a:lnTo>
                    <a:pt x="226" y="118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1" y="116"/>
                  </a:lnTo>
                  <a:lnTo>
                    <a:pt x="201" y="114"/>
                  </a:lnTo>
                  <a:lnTo>
                    <a:pt x="164" y="47"/>
                  </a:lnTo>
                  <a:lnTo>
                    <a:pt x="164" y="110"/>
                  </a:lnTo>
                  <a:lnTo>
                    <a:pt x="162" y="114"/>
                  </a:lnTo>
                  <a:lnTo>
                    <a:pt x="160" y="116"/>
                  </a:lnTo>
                  <a:lnTo>
                    <a:pt x="153" y="118"/>
                  </a:lnTo>
                  <a:lnTo>
                    <a:pt x="9" y="118"/>
                  </a:lnTo>
                  <a:lnTo>
                    <a:pt x="5" y="118"/>
                  </a:lnTo>
                  <a:lnTo>
                    <a:pt x="3" y="114"/>
                  </a:lnTo>
                  <a:lnTo>
                    <a:pt x="0" y="110"/>
                  </a:lnTo>
                  <a:lnTo>
                    <a:pt x="0" y="9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3124993" y="-909639"/>
              <a:ext cx="423863" cy="187325"/>
            </a:xfrm>
            <a:custGeom>
              <a:avLst/>
              <a:gdLst>
                <a:gd name="T0" fmla="*/ 2 w 267"/>
                <a:gd name="T1" fmla="*/ 6 h 118"/>
                <a:gd name="T2" fmla="*/ 9 w 267"/>
                <a:gd name="T3" fmla="*/ 0 h 118"/>
                <a:gd name="T4" fmla="*/ 114 w 267"/>
                <a:gd name="T5" fmla="*/ 0 h 118"/>
                <a:gd name="T6" fmla="*/ 37 w 267"/>
                <a:gd name="T7" fmla="*/ 28 h 118"/>
                <a:gd name="T8" fmla="*/ 30 w 267"/>
                <a:gd name="T9" fmla="*/ 30 h 118"/>
                <a:gd name="T10" fmla="*/ 30 w 267"/>
                <a:gd name="T11" fmla="*/ 47 h 118"/>
                <a:gd name="T12" fmla="*/ 101 w 267"/>
                <a:gd name="T13" fmla="*/ 73 h 118"/>
                <a:gd name="T14" fmla="*/ 30 w 267"/>
                <a:gd name="T15" fmla="*/ 88 h 118"/>
                <a:gd name="T16" fmla="*/ 32 w 267"/>
                <a:gd name="T17" fmla="*/ 93 h 118"/>
                <a:gd name="T18" fmla="*/ 151 w 267"/>
                <a:gd name="T19" fmla="*/ 93 h 118"/>
                <a:gd name="T20" fmla="*/ 153 w 267"/>
                <a:gd name="T21" fmla="*/ 93 h 118"/>
                <a:gd name="T22" fmla="*/ 157 w 267"/>
                <a:gd name="T23" fmla="*/ 88 h 118"/>
                <a:gd name="T24" fmla="*/ 164 w 267"/>
                <a:gd name="T25" fmla="*/ 82 h 118"/>
                <a:gd name="T26" fmla="*/ 170 w 267"/>
                <a:gd name="T27" fmla="*/ 73 h 118"/>
                <a:gd name="T28" fmla="*/ 176 w 267"/>
                <a:gd name="T29" fmla="*/ 67 h 118"/>
                <a:gd name="T30" fmla="*/ 179 w 267"/>
                <a:gd name="T31" fmla="*/ 62 h 118"/>
                <a:gd name="T32" fmla="*/ 179 w 267"/>
                <a:gd name="T33" fmla="*/ 58 h 118"/>
                <a:gd name="T34" fmla="*/ 153 w 267"/>
                <a:gd name="T35" fmla="*/ 30 h 118"/>
                <a:gd name="T36" fmla="*/ 148 w 267"/>
                <a:gd name="T37" fmla="*/ 28 h 118"/>
                <a:gd name="T38" fmla="*/ 131 w 267"/>
                <a:gd name="T39" fmla="*/ 0 h 118"/>
                <a:gd name="T40" fmla="*/ 140 w 267"/>
                <a:gd name="T41" fmla="*/ 0 h 118"/>
                <a:gd name="T42" fmla="*/ 151 w 267"/>
                <a:gd name="T43" fmla="*/ 0 h 118"/>
                <a:gd name="T44" fmla="*/ 161 w 267"/>
                <a:gd name="T45" fmla="*/ 0 h 118"/>
                <a:gd name="T46" fmla="*/ 170 w 267"/>
                <a:gd name="T47" fmla="*/ 4 h 118"/>
                <a:gd name="T48" fmla="*/ 176 w 267"/>
                <a:gd name="T49" fmla="*/ 11 h 118"/>
                <a:gd name="T50" fmla="*/ 198 w 267"/>
                <a:gd name="T51" fmla="*/ 39 h 118"/>
                <a:gd name="T52" fmla="*/ 202 w 267"/>
                <a:gd name="T53" fmla="*/ 37 h 118"/>
                <a:gd name="T54" fmla="*/ 226 w 267"/>
                <a:gd name="T55" fmla="*/ 9 h 118"/>
                <a:gd name="T56" fmla="*/ 232 w 267"/>
                <a:gd name="T57" fmla="*/ 2 h 118"/>
                <a:gd name="T58" fmla="*/ 267 w 267"/>
                <a:gd name="T59" fmla="*/ 0 h 118"/>
                <a:gd name="T60" fmla="*/ 260 w 267"/>
                <a:gd name="T61" fmla="*/ 28 h 118"/>
                <a:gd name="T62" fmla="*/ 250 w 267"/>
                <a:gd name="T63" fmla="*/ 28 h 118"/>
                <a:gd name="T64" fmla="*/ 247 w 267"/>
                <a:gd name="T65" fmla="*/ 28 h 118"/>
                <a:gd name="T66" fmla="*/ 222 w 267"/>
                <a:gd name="T67" fmla="*/ 58 h 118"/>
                <a:gd name="T68" fmla="*/ 219 w 267"/>
                <a:gd name="T69" fmla="*/ 62 h 118"/>
                <a:gd name="T70" fmla="*/ 245 w 267"/>
                <a:gd name="T71" fmla="*/ 93 h 118"/>
                <a:gd name="T72" fmla="*/ 247 w 267"/>
                <a:gd name="T73" fmla="*/ 93 h 118"/>
                <a:gd name="T74" fmla="*/ 267 w 267"/>
                <a:gd name="T75" fmla="*/ 93 h 118"/>
                <a:gd name="T76" fmla="*/ 230 w 267"/>
                <a:gd name="T77" fmla="*/ 118 h 118"/>
                <a:gd name="T78" fmla="*/ 226 w 267"/>
                <a:gd name="T79" fmla="*/ 118 h 118"/>
                <a:gd name="T80" fmla="*/ 198 w 267"/>
                <a:gd name="T81" fmla="*/ 84 h 118"/>
                <a:gd name="T82" fmla="*/ 170 w 267"/>
                <a:gd name="T83" fmla="*/ 118 h 118"/>
                <a:gd name="T84" fmla="*/ 164 w 267"/>
                <a:gd name="T85" fmla="*/ 118 h 118"/>
                <a:gd name="T86" fmla="*/ 9 w 267"/>
                <a:gd name="T87" fmla="*/ 118 h 118"/>
                <a:gd name="T88" fmla="*/ 2 w 267"/>
                <a:gd name="T89" fmla="*/ 112 h 118"/>
                <a:gd name="T90" fmla="*/ 0 w 267"/>
                <a:gd name="T91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7" h="118">
                  <a:moveTo>
                    <a:pt x="0" y="11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14" y="0"/>
                  </a:lnTo>
                  <a:lnTo>
                    <a:pt x="114" y="28"/>
                  </a:lnTo>
                  <a:lnTo>
                    <a:pt x="37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47"/>
                  </a:lnTo>
                  <a:lnTo>
                    <a:pt x="101" y="47"/>
                  </a:lnTo>
                  <a:lnTo>
                    <a:pt x="101" y="73"/>
                  </a:lnTo>
                  <a:lnTo>
                    <a:pt x="30" y="73"/>
                  </a:lnTo>
                  <a:lnTo>
                    <a:pt x="30" y="88"/>
                  </a:lnTo>
                  <a:lnTo>
                    <a:pt x="30" y="90"/>
                  </a:lnTo>
                  <a:lnTo>
                    <a:pt x="32" y="93"/>
                  </a:lnTo>
                  <a:lnTo>
                    <a:pt x="37" y="93"/>
                  </a:lnTo>
                  <a:lnTo>
                    <a:pt x="151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7" y="88"/>
                  </a:lnTo>
                  <a:lnTo>
                    <a:pt x="159" y="84"/>
                  </a:lnTo>
                  <a:lnTo>
                    <a:pt x="164" y="82"/>
                  </a:lnTo>
                  <a:lnTo>
                    <a:pt x="166" y="77"/>
                  </a:lnTo>
                  <a:lnTo>
                    <a:pt x="170" y="73"/>
                  </a:lnTo>
                  <a:lnTo>
                    <a:pt x="172" y="71"/>
                  </a:lnTo>
                  <a:lnTo>
                    <a:pt x="176" y="67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0"/>
                  </a:lnTo>
                  <a:lnTo>
                    <a:pt x="179" y="58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1" y="28"/>
                  </a:lnTo>
                  <a:lnTo>
                    <a:pt x="148" y="28"/>
                  </a:lnTo>
                  <a:lnTo>
                    <a:pt x="131" y="28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1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9"/>
                  </a:lnTo>
                  <a:lnTo>
                    <a:pt x="176" y="11"/>
                  </a:lnTo>
                  <a:lnTo>
                    <a:pt x="198" y="37"/>
                  </a:lnTo>
                  <a:lnTo>
                    <a:pt x="198" y="39"/>
                  </a:lnTo>
                  <a:lnTo>
                    <a:pt x="200" y="39"/>
                  </a:lnTo>
                  <a:lnTo>
                    <a:pt x="202" y="37"/>
                  </a:lnTo>
                  <a:lnTo>
                    <a:pt x="224" y="11"/>
                  </a:lnTo>
                  <a:lnTo>
                    <a:pt x="226" y="9"/>
                  </a:lnTo>
                  <a:lnTo>
                    <a:pt x="228" y="4"/>
                  </a:lnTo>
                  <a:lnTo>
                    <a:pt x="232" y="2"/>
                  </a:lnTo>
                  <a:lnTo>
                    <a:pt x="239" y="0"/>
                  </a:lnTo>
                  <a:lnTo>
                    <a:pt x="267" y="0"/>
                  </a:lnTo>
                  <a:lnTo>
                    <a:pt x="267" y="28"/>
                  </a:lnTo>
                  <a:lnTo>
                    <a:pt x="260" y="28"/>
                  </a:lnTo>
                  <a:lnTo>
                    <a:pt x="254" y="28"/>
                  </a:lnTo>
                  <a:lnTo>
                    <a:pt x="250" y="28"/>
                  </a:lnTo>
                  <a:lnTo>
                    <a:pt x="247" y="28"/>
                  </a:lnTo>
                  <a:lnTo>
                    <a:pt x="247" y="28"/>
                  </a:lnTo>
                  <a:lnTo>
                    <a:pt x="245" y="28"/>
                  </a:lnTo>
                  <a:lnTo>
                    <a:pt x="222" y="58"/>
                  </a:lnTo>
                  <a:lnTo>
                    <a:pt x="219" y="60"/>
                  </a:lnTo>
                  <a:lnTo>
                    <a:pt x="219" y="62"/>
                  </a:lnTo>
                  <a:lnTo>
                    <a:pt x="222" y="62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7" y="93"/>
                  </a:lnTo>
                  <a:lnTo>
                    <a:pt x="250" y="93"/>
                  </a:lnTo>
                  <a:lnTo>
                    <a:pt x="267" y="93"/>
                  </a:lnTo>
                  <a:lnTo>
                    <a:pt x="267" y="118"/>
                  </a:lnTo>
                  <a:lnTo>
                    <a:pt x="230" y="11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16"/>
                  </a:lnTo>
                  <a:lnTo>
                    <a:pt x="198" y="84"/>
                  </a:lnTo>
                  <a:lnTo>
                    <a:pt x="172" y="116"/>
                  </a:lnTo>
                  <a:lnTo>
                    <a:pt x="170" y="118"/>
                  </a:lnTo>
                  <a:lnTo>
                    <a:pt x="168" y="118"/>
                  </a:lnTo>
                  <a:lnTo>
                    <a:pt x="164" y="118"/>
                  </a:lnTo>
                  <a:lnTo>
                    <a:pt x="13" y="118"/>
                  </a:lnTo>
                  <a:lnTo>
                    <a:pt x="9" y="118"/>
                  </a:lnTo>
                  <a:lnTo>
                    <a:pt x="4" y="116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1"/>
            <p:cNvSpPr>
              <a:spLocks noChangeArrowheads="1"/>
            </p:cNvSpPr>
            <p:nvPr/>
          </p:nvSpPr>
          <p:spPr bwMode="auto">
            <a:xfrm>
              <a:off x="2401093" y="-674689"/>
              <a:ext cx="11477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3585368" y="-565151"/>
              <a:ext cx="120650" cy="120650"/>
            </a:xfrm>
            <a:custGeom>
              <a:avLst/>
              <a:gdLst>
                <a:gd name="T0" fmla="*/ 48 w 76"/>
                <a:gd name="T1" fmla="*/ 0 h 76"/>
                <a:gd name="T2" fmla="*/ 65 w 76"/>
                <a:gd name="T3" fmla="*/ 11 h 76"/>
                <a:gd name="T4" fmla="*/ 76 w 76"/>
                <a:gd name="T5" fmla="*/ 28 h 76"/>
                <a:gd name="T6" fmla="*/ 76 w 76"/>
                <a:gd name="T7" fmla="*/ 48 h 76"/>
                <a:gd name="T8" fmla="*/ 65 w 76"/>
                <a:gd name="T9" fmla="*/ 65 h 76"/>
                <a:gd name="T10" fmla="*/ 48 w 76"/>
                <a:gd name="T11" fmla="*/ 74 h 76"/>
                <a:gd name="T12" fmla="*/ 28 w 76"/>
                <a:gd name="T13" fmla="*/ 74 h 76"/>
                <a:gd name="T14" fmla="*/ 11 w 76"/>
                <a:gd name="T15" fmla="*/ 65 h 76"/>
                <a:gd name="T16" fmla="*/ 0 w 76"/>
                <a:gd name="T17" fmla="*/ 48 h 76"/>
                <a:gd name="T18" fmla="*/ 0 w 76"/>
                <a:gd name="T19" fmla="*/ 28 h 76"/>
                <a:gd name="T20" fmla="*/ 11 w 76"/>
                <a:gd name="T21" fmla="*/ 11 h 76"/>
                <a:gd name="T22" fmla="*/ 28 w 76"/>
                <a:gd name="T23" fmla="*/ 0 h 76"/>
                <a:gd name="T24" fmla="*/ 39 w 76"/>
                <a:gd name="T25" fmla="*/ 7 h 76"/>
                <a:gd name="T26" fmla="*/ 22 w 76"/>
                <a:gd name="T27" fmla="*/ 11 h 76"/>
                <a:gd name="T28" fmla="*/ 11 w 76"/>
                <a:gd name="T29" fmla="*/ 22 h 76"/>
                <a:gd name="T30" fmla="*/ 7 w 76"/>
                <a:gd name="T31" fmla="*/ 37 h 76"/>
                <a:gd name="T32" fmla="*/ 11 w 76"/>
                <a:gd name="T33" fmla="*/ 54 h 76"/>
                <a:gd name="T34" fmla="*/ 22 w 76"/>
                <a:gd name="T35" fmla="*/ 65 h 76"/>
                <a:gd name="T36" fmla="*/ 39 w 76"/>
                <a:gd name="T37" fmla="*/ 69 h 76"/>
                <a:gd name="T38" fmla="*/ 54 w 76"/>
                <a:gd name="T39" fmla="*/ 65 h 76"/>
                <a:gd name="T40" fmla="*/ 65 w 76"/>
                <a:gd name="T41" fmla="*/ 54 h 76"/>
                <a:gd name="T42" fmla="*/ 69 w 76"/>
                <a:gd name="T43" fmla="*/ 37 h 76"/>
                <a:gd name="T44" fmla="*/ 65 w 76"/>
                <a:gd name="T45" fmla="*/ 22 h 76"/>
                <a:gd name="T46" fmla="*/ 54 w 76"/>
                <a:gd name="T47" fmla="*/ 11 h 76"/>
                <a:gd name="T48" fmla="*/ 39 w 76"/>
                <a:gd name="T49" fmla="*/ 7 h 76"/>
                <a:gd name="T50" fmla="*/ 22 w 76"/>
                <a:gd name="T51" fmla="*/ 18 h 76"/>
                <a:gd name="T52" fmla="*/ 41 w 76"/>
                <a:gd name="T53" fmla="*/ 18 h 76"/>
                <a:gd name="T54" fmla="*/ 48 w 76"/>
                <a:gd name="T55" fmla="*/ 20 h 76"/>
                <a:gd name="T56" fmla="*/ 52 w 76"/>
                <a:gd name="T57" fmla="*/ 26 h 76"/>
                <a:gd name="T58" fmla="*/ 52 w 76"/>
                <a:gd name="T59" fmla="*/ 33 h 76"/>
                <a:gd name="T60" fmla="*/ 46 w 76"/>
                <a:gd name="T61" fmla="*/ 39 h 76"/>
                <a:gd name="T62" fmla="*/ 44 w 76"/>
                <a:gd name="T63" fmla="*/ 41 h 76"/>
                <a:gd name="T64" fmla="*/ 48 w 76"/>
                <a:gd name="T65" fmla="*/ 46 h 76"/>
                <a:gd name="T66" fmla="*/ 56 w 76"/>
                <a:gd name="T67" fmla="*/ 59 h 76"/>
                <a:gd name="T68" fmla="*/ 44 w 76"/>
                <a:gd name="T69" fmla="*/ 52 h 76"/>
                <a:gd name="T70" fmla="*/ 37 w 76"/>
                <a:gd name="T71" fmla="*/ 43 h 76"/>
                <a:gd name="T72" fmla="*/ 33 w 76"/>
                <a:gd name="T73" fmla="*/ 41 h 76"/>
                <a:gd name="T74" fmla="*/ 28 w 76"/>
                <a:gd name="T75" fmla="*/ 59 h 76"/>
                <a:gd name="T76" fmla="*/ 28 w 76"/>
                <a:gd name="T77" fmla="*/ 37 h 76"/>
                <a:gd name="T78" fmla="*/ 41 w 76"/>
                <a:gd name="T79" fmla="*/ 35 h 76"/>
                <a:gd name="T80" fmla="*/ 46 w 76"/>
                <a:gd name="T81" fmla="*/ 33 h 76"/>
                <a:gd name="T82" fmla="*/ 46 w 76"/>
                <a:gd name="T83" fmla="*/ 28 h 76"/>
                <a:gd name="T84" fmla="*/ 44 w 76"/>
                <a:gd name="T85" fmla="*/ 26 h 76"/>
                <a:gd name="T86" fmla="*/ 39 w 76"/>
                <a:gd name="T87" fmla="*/ 24 h 76"/>
                <a:gd name="T88" fmla="*/ 28 w 76"/>
                <a:gd name="T89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9" y="0"/>
                  </a:moveTo>
                  <a:lnTo>
                    <a:pt x="48" y="0"/>
                  </a:lnTo>
                  <a:lnTo>
                    <a:pt x="56" y="5"/>
                  </a:lnTo>
                  <a:lnTo>
                    <a:pt x="65" y="11"/>
                  </a:lnTo>
                  <a:lnTo>
                    <a:pt x="71" y="20"/>
                  </a:lnTo>
                  <a:lnTo>
                    <a:pt x="76" y="28"/>
                  </a:lnTo>
                  <a:lnTo>
                    <a:pt x="76" y="37"/>
                  </a:lnTo>
                  <a:lnTo>
                    <a:pt x="76" y="48"/>
                  </a:lnTo>
                  <a:lnTo>
                    <a:pt x="71" y="56"/>
                  </a:lnTo>
                  <a:lnTo>
                    <a:pt x="65" y="65"/>
                  </a:lnTo>
                  <a:lnTo>
                    <a:pt x="56" y="71"/>
                  </a:lnTo>
                  <a:lnTo>
                    <a:pt x="48" y="74"/>
                  </a:lnTo>
                  <a:lnTo>
                    <a:pt x="39" y="76"/>
                  </a:lnTo>
                  <a:lnTo>
                    <a:pt x="28" y="74"/>
                  </a:lnTo>
                  <a:lnTo>
                    <a:pt x="20" y="71"/>
                  </a:lnTo>
                  <a:lnTo>
                    <a:pt x="11" y="65"/>
                  </a:lnTo>
                  <a:lnTo>
                    <a:pt x="5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1" y="11"/>
                  </a:lnTo>
                  <a:lnTo>
                    <a:pt x="20" y="5"/>
                  </a:lnTo>
                  <a:lnTo>
                    <a:pt x="28" y="0"/>
                  </a:lnTo>
                  <a:lnTo>
                    <a:pt x="39" y="0"/>
                  </a:lnTo>
                  <a:close/>
                  <a:moveTo>
                    <a:pt x="39" y="7"/>
                  </a:moveTo>
                  <a:lnTo>
                    <a:pt x="31" y="7"/>
                  </a:lnTo>
                  <a:lnTo>
                    <a:pt x="22" y="11"/>
                  </a:lnTo>
                  <a:lnTo>
                    <a:pt x="16" y="15"/>
                  </a:lnTo>
                  <a:lnTo>
                    <a:pt x="11" y="22"/>
                  </a:lnTo>
                  <a:lnTo>
                    <a:pt x="7" y="31"/>
                  </a:lnTo>
                  <a:lnTo>
                    <a:pt x="7" y="37"/>
                  </a:lnTo>
                  <a:lnTo>
                    <a:pt x="7" y="46"/>
                  </a:lnTo>
                  <a:lnTo>
                    <a:pt x="11" y="54"/>
                  </a:lnTo>
                  <a:lnTo>
                    <a:pt x="16" y="61"/>
                  </a:lnTo>
                  <a:lnTo>
                    <a:pt x="22" y="65"/>
                  </a:lnTo>
                  <a:lnTo>
                    <a:pt x="31" y="69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54" y="65"/>
                  </a:lnTo>
                  <a:lnTo>
                    <a:pt x="61" y="61"/>
                  </a:lnTo>
                  <a:lnTo>
                    <a:pt x="65" y="54"/>
                  </a:lnTo>
                  <a:lnTo>
                    <a:pt x="69" y="46"/>
                  </a:lnTo>
                  <a:lnTo>
                    <a:pt x="69" y="37"/>
                  </a:lnTo>
                  <a:lnTo>
                    <a:pt x="69" y="31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7"/>
                  </a:lnTo>
                  <a:lnTo>
                    <a:pt x="39" y="7"/>
                  </a:lnTo>
                  <a:close/>
                  <a:moveTo>
                    <a:pt x="22" y="59"/>
                  </a:moveTo>
                  <a:lnTo>
                    <a:pt x="22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6" y="20"/>
                  </a:lnTo>
                  <a:lnTo>
                    <a:pt x="48" y="20"/>
                  </a:lnTo>
                  <a:lnTo>
                    <a:pt x="52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33"/>
                  </a:lnTo>
                  <a:lnTo>
                    <a:pt x="50" y="37"/>
                  </a:lnTo>
                  <a:lnTo>
                    <a:pt x="46" y="39"/>
                  </a:lnTo>
                  <a:lnTo>
                    <a:pt x="41" y="41"/>
                  </a:lnTo>
                  <a:lnTo>
                    <a:pt x="44" y="41"/>
                  </a:lnTo>
                  <a:lnTo>
                    <a:pt x="46" y="43"/>
                  </a:lnTo>
                  <a:lnTo>
                    <a:pt x="48" y="46"/>
                  </a:lnTo>
                  <a:lnTo>
                    <a:pt x="50" y="50"/>
                  </a:lnTo>
                  <a:lnTo>
                    <a:pt x="56" y="59"/>
                  </a:lnTo>
                  <a:lnTo>
                    <a:pt x="48" y="59"/>
                  </a:lnTo>
                  <a:lnTo>
                    <a:pt x="44" y="52"/>
                  </a:lnTo>
                  <a:lnTo>
                    <a:pt x="39" y="46"/>
                  </a:lnTo>
                  <a:lnTo>
                    <a:pt x="37" y="43"/>
                  </a:lnTo>
                  <a:lnTo>
                    <a:pt x="35" y="41"/>
                  </a:lnTo>
                  <a:lnTo>
                    <a:pt x="33" y="41"/>
                  </a:lnTo>
                  <a:lnTo>
                    <a:pt x="28" y="41"/>
                  </a:lnTo>
                  <a:lnTo>
                    <a:pt x="28" y="59"/>
                  </a:lnTo>
                  <a:lnTo>
                    <a:pt x="22" y="59"/>
                  </a:lnTo>
                  <a:close/>
                  <a:moveTo>
                    <a:pt x="28" y="37"/>
                  </a:moveTo>
                  <a:lnTo>
                    <a:pt x="37" y="37"/>
                  </a:lnTo>
                  <a:lnTo>
                    <a:pt x="41" y="35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4" y="26"/>
                  </a:lnTo>
                  <a:lnTo>
                    <a:pt x="41" y="24"/>
                  </a:lnTo>
                  <a:lnTo>
                    <a:pt x="39" y="24"/>
                  </a:lnTo>
                  <a:lnTo>
                    <a:pt x="35" y="24"/>
                  </a:lnTo>
                  <a:lnTo>
                    <a:pt x="28" y="24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26 Rombo"/>
          <p:cNvSpPr/>
          <p:nvPr userDrawn="1"/>
        </p:nvSpPr>
        <p:spPr>
          <a:xfrm>
            <a:off x="7185409" y="5824720"/>
            <a:ext cx="576064" cy="576064"/>
          </a:xfrm>
          <a:prstGeom prst="diamond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534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2D40A36A-B374-1748-A39C-1A4BB19E531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57200"/>
              <a:t>31/03/2016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8BACEF3-42DE-0648-81C9-32209AE40E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880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38" r:id="rId12"/>
    <p:sldLayoutId id="2147483866" r:id="rId13"/>
    <p:sldLayoutId id="2147483867" r:id="rId14"/>
    <p:sldLayoutId id="2147483868" r:id="rId15"/>
    <p:sldLayoutId id="2147483869" r:id="rId16"/>
    <p:sldLayoutId id="2147483847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emf"/><Relationship Id="rId3" Type="http://schemas.openxmlformats.org/officeDocument/2006/relationships/image" Target="../media/image3.emf"/><Relationship Id="rId21" Type="http://schemas.openxmlformats.org/officeDocument/2006/relationships/image" Target="../media/image21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17" Type="http://schemas.openxmlformats.org/officeDocument/2006/relationships/image" Target="../media/image17.emf"/><Relationship Id="rId25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emf"/><Relationship Id="rId20" Type="http://schemas.openxmlformats.org/officeDocument/2006/relationships/image" Target="../media/image20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24" Type="http://schemas.openxmlformats.org/officeDocument/2006/relationships/image" Target="../media/image24.png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23" Type="http://schemas.openxmlformats.org/officeDocument/2006/relationships/image" Target="../media/image23.png"/><Relationship Id="rId10" Type="http://schemas.openxmlformats.org/officeDocument/2006/relationships/image" Target="../media/image10.emf"/><Relationship Id="rId19" Type="http://schemas.openxmlformats.org/officeDocument/2006/relationships/image" Target="../media/image19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Relationship Id="rId22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2 CuadroTexto"/>
          <p:cNvSpPr txBox="1"/>
          <p:nvPr/>
        </p:nvSpPr>
        <p:spPr>
          <a:xfrm>
            <a:off x="4347277" y="4437112"/>
            <a:ext cx="4773059" cy="1446443"/>
          </a:xfrm>
          <a:prstGeom prst="rect">
            <a:avLst/>
          </a:prstGeom>
          <a:noFill/>
        </p:spPr>
        <p:txBody>
          <a:bodyPr wrap="square" lIns="91334" tIns="45667" rIns="91334" bIns="45667" rtlCol="0">
            <a:spAutoFit/>
          </a:bodyPr>
          <a:lstStyle/>
          <a:p>
            <a:pPr algn="r"/>
            <a:r>
              <a:rPr lang="es-MX" sz="2400" dirty="0">
                <a:solidFill>
                  <a:schemeClr val="bg1"/>
                </a:solidFill>
                <a:latin typeface="Arial Narrow"/>
                <a:ea typeface="Verdana" pitchFamily="34" charset="0"/>
                <a:cs typeface="Arial Narrow"/>
              </a:rPr>
              <a:t>Subdirección </a:t>
            </a:r>
            <a:r>
              <a:rPr lang="es-MX" sz="2400" dirty="0" smtClean="0">
                <a:solidFill>
                  <a:schemeClr val="bg1"/>
                </a:solidFill>
                <a:latin typeface="Arial Narrow"/>
                <a:ea typeface="Verdana" pitchFamily="34" charset="0"/>
                <a:cs typeface="Arial Narrow"/>
              </a:rPr>
              <a:t>de Servicios a la Explotación</a:t>
            </a:r>
          </a:p>
          <a:p>
            <a:pPr algn="r"/>
            <a:r>
              <a:rPr lang="es-MX" sz="2000" dirty="0" smtClean="0">
                <a:solidFill>
                  <a:schemeClr val="bg1"/>
                </a:solidFill>
                <a:latin typeface="Arial Narrow"/>
                <a:ea typeface="Verdana" pitchFamily="34" charset="0"/>
                <a:cs typeface="Arial Narrow"/>
              </a:rPr>
              <a:t>Gerencia de Proyectos de Infraestructura Marina</a:t>
            </a:r>
            <a:endParaRPr lang="es-MX" sz="2000" dirty="0">
              <a:solidFill>
                <a:schemeClr val="bg1"/>
              </a:solidFill>
              <a:latin typeface="Arial Narrow"/>
              <a:ea typeface="Verdana" pitchFamily="34" charset="0"/>
              <a:cs typeface="Arial Narrow"/>
            </a:endParaRPr>
          </a:p>
          <a:p>
            <a:pPr algn="r"/>
            <a:endParaRPr lang="es-MX" sz="2000" dirty="0" smtClean="0">
              <a:solidFill>
                <a:schemeClr val="bg1"/>
              </a:solidFill>
              <a:latin typeface="Arial Narrow"/>
              <a:ea typeface="Verdana" pitchFamily="34" charset="0"/>
              <a:cs typeface="Arial Narrow"/>
            </a:endParaRPr>
          </a:p>
        </p:txBody>
      </p:sp>
      <p:sp>
        <p:nvSpPr>
          <p:cNvPr id="7" name="Text Box 120"/>
          <p:cNvSpPr txBox="1">
            <a:spLocks noChangeArrowheads="1"/>
          </p:cNvSpPr>
          <p:nvPr/>
        </p:nvSpPr>
        <p:spPr bwMode="auto">
          <a:xfrm>
            <a:off x="5796135" y="6352981"/>
            <a:ext cx="3153335" cy="33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34" tIns="45667" rIns="91334" bIns="45667">
            <a:spAutoFit/>
          </a:bodyPr>
          <a:lstStyle/>
          <a:p>
            <a:pPr algn="r">
              <a:lnSpc>
                <a:spcPct val="105000"/>
              </a:lnSpc>
              <a:spcBef>
                <a:spcPct val="5000"/>
              </a:spcBef>
              <a:defRPr/>
            </a:pPr>
            <a:r>
              <a:rPr lang="es-MX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20 de Marzo de 2016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" name="21 CuadroTexto"/>
          <p:cNvSpPr txBox="1"/>
          <p:nvPr/>
        </p:nvSpPr>
        <p:spPr>
          <a:xfrm>
            <a:off x="4267199" y="1412776"/>
            <a:ext cx="4845716" cy="400002"/>
          </a:xfrm>
          <a:prstGeom prst="rect">
            <a:avLst/>
          </a:prstGeom>
          <a:noFill/>
          <a:effectLst/>
        </p:spPr>
        <p:txBody>
          <a:bodyPr wrap="square" lIns="91334" tIns="45667" rIns="91334" bIns="45667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Reporte Preliminar </a:t>
            </a:r>
            <a:r>
              <a:rPr lang="es-MX" sz="2000" b="1" dirty="0">
                <a:solidFill>
                  <a:schemeClr val="bg1"/>
                </a:solidFill>
                <a:latin typeface="Arial Narrow"/>
                <a:cs typeface="Arial Narrow"/>
              </a:rPr>
              <a:t>del </a:t>
            </a:r>
            <a:r>
              <a:rPr lang="es-MX" sz="2000" b="1" dirty="0" err="1" smtClean="0">
                <a:solidFill>
                  <a:schemeClr val="bg1"/>
                </a:solidFill>
                <a:latin typeface="Arial Narrow"/>
                <a:cs typeface="Arial Narrow"/>
              </a:rPr>
              <a:t>Inc</a:t>
            </a:r>
            <a:r>
              <a:rPr lang="es-MX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 / </a:t>
            </a:r>
            <a:r>
              <a:rPr lang="es-MX" sz="2000" b="1" dirty="0" err="1" smtClean="0">
                <a:solidFill>
                  <a:schemeClr val="bg1"/>
                </a:solidFill>
                <a:latin typeface="Arial Narrow"/>
                <a:cs typeface="Arial Narrow"/>
              </a:rPr>
              <a:t>Acc</a:t>
            </a:r>
            <a:r>
              <a:rPr lang="es-MX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 Personal</a:t>
            </a:r>
            <a:endParaRPr lang="es-MX" sz="20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23" name="Rectángulo 38"/>
          <p:cNvSpPr/>
          <p:nvPr/>
        </p:nvSpPr>
        <p:spPr>
          <a:xfrm rot="18900000">
            <a:off x="3840711" y="595570"/>
            <a:ext cx="614493" cy="603223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21 CuadroTexto"/>
          <p:cNvSpPr txBox="1"/>
          <p:nvPr/>
        </p:nvSpPr>
        <p:spPr>
          <a:xfrm>
            <a:off x="4318163" y="2420888"/>
            <a:ext cx="4845716" cy="1200222"/>
          </a:xfrm>
          <a:prstGeom prst="rect">
            <a:avLst/>
          </a:prstGeom>
          <a:noFill/>
          <a:effectLst/>
        </p:spPr>
        <p:txBody>
          <a:bodyPr wrap="square" lIns="91334" tIns="45667" rIns="91334" bIns="45667" rtlCol="0">
            <a:spAutoFit/>
          </a:bodyPr>
          <a:lstStyle/>
          <a:p>
            <a:pPr defTabSz="457200"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Arial Narrow"/>
                <a:cs typeface="Arial Narrow"/>
              </a:rPr>
              <a:t>Golpe </a:t>
            </a:r>
            <a:r>
              <a:rPr lang="es-MX" sz="2400" b="1" dirty="0">
                <a:solidFill>
                  <a:schemeClr val="bg1"/>
                </a:solidFill>
                <a:latin typeface="Arial Narrow"/>
                <a:cs typeface="Arial Narrow"/>
              </a:rPr>
              <a:t>con herida en pulpejo de dedo anular mano </a:t>
            </a:r>
            <a:r>
              <a:rPr lang="es-MX" sz="2400" b="1" dirty="0" smtClean="0">
                <a:solidFill>
                  <a:schemeClr val="bg1"/>
                </a:solidFill>
                <a:latin typeface="Arial Narrow"/>
                <a:cs typeface="Arial Narrow"/>
              </a:rPr>
              <a:t>derecha</a:t>
            </a:r>
            <a:endParaRPr lang="es-MX" sz="2400" b="1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just"/>
            <a:endParaRPr lang="es-MX" sz="2400" b="1" dirty="0" smtClean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7" r="2364"/>
          <a:stretch/>
        </p:blipFill>
        <p:spPr>
          <a:xfrm>
            <a:off x="0" y="1988840"/>
            <a:ext cx="4139952" cy="267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0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9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516910"/>
              </p:ext>
            </p:extLst>
          </p:nvPr>
        </p:nvGraphicFramePr>
        <p:xfrm>
          <a:off x="1" y="2564904"/>
          <a:ext cx="5868144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647"/>
                <a:gridCol w="963739"/>
                <a:gridCol w="678804"/>
                <a:gridCol w="229665"/>
                <a:gridCol w="936104"/>
                <a:gridCol w="1656185"/>
              </a:tblGrid>
              <a:tr h="171262">
                <a:tc gridSpan="6">
                  <a:txBody>
                    <a:bodyPr/>
                    <a:lstStyle/>
                    <a:p>
                      <a:pPr algn="ctr"/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Datos Generales del Personal Lesionado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1398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Nombre  / Ficha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Julio Pablo Inclan Ortiz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Nombre de la Compañia: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Halliburton de Mexico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3981">
                <a:tc>
                  <a:txBody>
                    <a:bodyPr/>
                    <a:lstStyle/>
                    <a:p>
                      <a:pPr marL="0" indent="0" algn="r">
                        <a:buFont typeface="Arial" pitchFamily="34" charset="0"/>
                        <a:buNone/>
                      </a:pPr>
                      <a:r>
                        <a:rPr lang="en-US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Categoría: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Operador de la Unidad con Sistema computarizado</a:t>
                      </a: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Capacitación: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100" b="0" i="0" u="none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Rig</a:t>
                      </a: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Pass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Libreta de Mar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SSPA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Análisis de Riesgos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Equipos de Control de Presión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Seguridad con explosivos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699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Edad: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27 Años.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699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Antigüedad puesto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 Años.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699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Antigüedad empresa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6 Años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3981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¿A tenido inc./acc. anteriormente?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s-MX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03" name="Picture 1" hidden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37902" name="Picture 2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37901" name="Picture 3" hidden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37900" name="Picture 507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37899" name="Picture 513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37898" name="Picture 751" hidden="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97" name="Picture 752" hidden="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91" name="Picture 754" hidden="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05225" y="0"/>
            <a:ext cx="914400" cy="0"/>
          </a:xfrm>
          <a:prstGeom prst="rect">
            <a:avLst/>
          </a:prstGeom>
          <a:noFill/>
        </p:spPr>
      </p:pic>
      <p:pic>
        <p:nvPicPr>
          <p:cNvPr id="37896" name="Picture 1173" hidden="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95" name="Picture 1292" hidden="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94" name="Picture 1546" hidden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93" name="Picture 1686" hidden="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90" name="Picture 1688" hidden="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705225" y="0"/>
            <a:ext cx="914400" cy="0"/>
          </a:xfrm>
          <a:prstGeom prst="rect">
            <a:avLst/>
          </a:prstGeom>
          <a:noFill/>
        </p:spPr>
      </p:pic>
      <p:pic>
        <p:nvPicPr>
          <p:cNvPr id="37892" name="Picture 1690" hidden="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37889" name="Picture 1692" hidden="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05225" y="0"/>
            <a:ext cx="914400" cy="0"/>
          </a:xfrm>
          <a:prstGeom prst="rect">
            <a:avLst/>
          </a:prstGeom>
          <a:noFill/>
        </p:spPr>
      </p:pic>
      <p:pic>
        <p:nvPicPr>
          <p:cNvPr id="18447" name="Picture 1" hidden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18446" name="Picture 2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18445" name="Picture 3" hidden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18444" name="Picture 507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18443" name="Picture 513" hidden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5" y="0"/>
            <a:ext cx="1219200" cy="0"/>
          </a:xfrm>
          <a:prstGeom prst="rect">
            <a:avLst/>
          </a:prstGeom>
          <a:noFill/>
        </p:spPr>
      </p:pic>
      <p:pic>
        <p:nvPicPr>
          <p:cNvPr id="18442" name="Picture 751" hidden="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41" name="Picture 752" hidden="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35" name="Picture 754" hidden="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05225" y="0"/>
            <a:ext cx="914400" cy="0"/>
          </a:xfrm>
          <a:prstGeom prst="rect">
            <a:avLst/>
          </a:prstGeom>
          <a:noFill/>
        </p:spPr>
      </p:pic>
      <p:pic>
        <p:nvPicPr>
          <p:cNvPr id="18440" name="Picture 1173" hidden="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39" name="Picture 1292" hidden="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38" name="Picture 1546" hidden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37" name="Picture 1686" hidden="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34" name="Picture 1688" hidden="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705225" y="0"/>
            <a:ext cx="914400" cy="0"/>
          </a:xfrm>
          <a:prstGeom prst="rect">
            <a:avLst/>
          </a:prstGeom>
          <a:noFill/>
        </p:spPr>
      </p:pic>
      <p:pic>
        <p:nvPicPr>
          <p:cNvPr id="18436" name="Picture 1690" hidden="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4325" y="0"/>
            <a:ext cx="914400" cy="0"/>
          </a:xfrm>
          <a:prstGeom prst="rect">
            <a:avLst/>
          </a:prstGeom>
          <a:noFill/>
        </p:spPr>
      </p:pic>
      <p:pic>
        <p:nvPicPr>
          <p:cNvPr id="18433" name="Picture 1692" hidden="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05225" y="0"/>
            <a:ext cx="914400" cy="0"/>
          </a:xfrm>
          <a:prstGeom prst="rect">
            <a:avLst/>
          </a:prstGeom>
          <a:noFill/>
        </p:spPr>
      </p:pic>
      <p:pic>
        <p:nvPicPr>
          <p:cNvPr id="42" name="Picture 1" hidden="1"/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3" name="Picture 2" hidden="1"/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4" name="Picture 3" hidden="1"/>
          <p:cNvPicPr preferRelativeResize="0">
            <a:picLocks noChangeArrowheads="1" noChangeShapeType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5" name="Picture 507" hidden="1"/>
          <p:cNvPicPr preferRelativeResize="0">
            <a:picLocks noChangeArrowheads="1" noChangeShapeType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6" name="Picture 513" hidden="1"/>
          <p:cNvPicPr preferRelativeResize="0">
            <a:picLocks noChangeArrowheads="1" noChangeShapeType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7" name="Picture 751" hidden="1"/>
          <p:cNvPicPr preferRelativeResize="0">
            <a:picLocks noChangeArrowheads="1" noChangeShapeType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8" name="Picture 752" hidden="1"/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49" name="Picture 754" hidden="1"/>
          <p:cNvPicPr preferRelativeResize="0">
            <a:picLocks noChangeArrowheads="1" noChangeShapeType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0" name="Picture 1173" hidden="1"/>
          <p:cNvPicPr preferRelativeResize="0">
            <a:picLocks noChangeArrowheads="1" noChangeShapeType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1" name="Picture 1292" hidden="1"/>
          <p:cNvPicPr preferRelativeResize="0">
            <a:picLocks noChangeArrowheads="1" noChangeShapeType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2" name="Picture 1546" hidden="1"/>
          <p:cNvPicPr preferRelativeResize="0">
            <a:picLocks noChangeArrowheads="1" noChangeShapeType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3" name="Picture 1686" hidden="1"/>
          <p:cNvPicPr preferRelativeResize="0">
            <a:picLocks noChangeArrowheads="1" noChangeShapeType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4" name="Picture 1688" hidden="1"/>
          <p:cNvPicPr preferRelativeResize="0">
            <a:picLocks noChangeArrowheads="1" noChangeShapeType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5" name="Picture 1690" hidden="1"/>
          <p:cNvPicPr preferRelativeResize="0">
            <a:picLocks noChangeArrowheads="1" noChangeShapeType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6" name="Picture 1692" hidden="1"/>
          <p:cNvPicPr preferRelativeResize="0">
            <a:picLocks noChangeArrowheads="1" noChangeShapeType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1085850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8" name="Picture 1" hidden="1"/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59" name="Picture 2" hidden="1"/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0" name="Picture 3" hidden="1"/>
          <p:cNvPicPr preferRelativeResize="0">
            <a:picLocks noChangeArrowheads="1" noChangeShapeType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1" name="Picture 507" hidden="1"/>
          <p:cNvPicPr preferRelativeResize="0">
            <a:picLocks noChangeArrowheads="1" noChangeShapeType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2" name="Picture 513" hidden="1"/>
          <p:cNvPicPr preferRelativeResize="0">
            <a:picLocks noChangeArrowheads="1" noChangeShapeType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12192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3" name="Picture 751" hidden="1"/>
          <p:cNvPicPr preferRelativeResize="0">
            <a:picLocks noChangeArrowheads="1" noChangeShapeType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4" name="Picture 752" hidden="1"/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5" name="Picture 753" hidden="1"/>
          <p:cNvPicPr preferRelativeResize="0">
            <a:picLocks noChangeArrowheads="1" noChangeShapeType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6" name="Picture 754" hidden="1"/>
          <p:cNvPicPr preferRelativeResize="0">
            <a:picLocks noChangeArrowheads="1" noChangeShapeType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7" name="Picture 1173" hidden="1"/>
          <p:cNvPicPr preferRelativeResize="0">
            <a:picLocks noChangeArrowheads="1" noChangeShapeType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8" name="Picture 1292" hidden="1"/>
          <p:cNvPicPr preferRelativeResize="0">
            <a:picLocks noChangeArrowheads="1" noChangeShapeType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69" name="Picture 1546" hidden="1"/>
          <p:cNvPicPr preferRelativeResize="0">
            <a:picLocks noChangeArrowheads="1" noChangeShapeType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0" name="Picture 1686" hidden="1"/>
          <p:cNvPicPr preferRelativeResize="0">
            <a:picLocks noChangeArrowheads="1" noChangeShapeType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1" name="Picture 1687" hidden="1"/>
          <p:cNvPicPr preferRelativeResize="0">
            <a:picLocks noChangeArrowheads="1" noChangeShapeType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2" name="Picture 1688" hidden="1"/>
          <p:cNvPicPr preferRelativeResize="0">
            <a:picLocks noChangeArrowheads="1" noChangeShapeType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3" name="Picture 1689" hidden="1"/>
          <p:cNvPicPr preferRelativeResize="0">
            <a:picLocks noChangeArrowheads="1" noChangeShapeType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4" name="Picture 1690" hidden="1"/>
          <p:cNvPicPr preferRelativeResize="0">
            <a:picLocks noChangeArrowheads="1" noChangeShapeType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5" name="Picture 1691" hidden="1"/>
          <p:cNvPicPr preferRelativeResize="0">
            <a:picLocks noChangeArrowheads="1" noChangeShapeType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6" name="Picture 1692" hidden="1"/>
          <p:cNvPicPr preferRelativeResize="0">
            <a:picLocks noChangeArrowheads="1" noChangeShapeType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7" name="Picture 1693" hidden="1"/>
          <p:cNvPicPr preferRelativeResize="0">
            <a:picLocks noChangeArrowheads="1" noChangeShapeType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3354388"/>
            <a:ext cx="914400" cy="0"/>
          </a:xfrm>
          <a:prstGeom prst="rect">
            <a:avLst/>
          </a:prstGeom>
          <a:noFill/>
          <a:ln w="9525">
            <a:miter lim="800000"/>
            <a:headEnd/>
            <a:tailEnd/>
          </a:ln>
        </p:spPr>
      </p:pic>
      <p:pic>
        <p:nvPicPr>
          <p:cNvPr id="78" name="Control 12513" hidden="1">
            <a:extLst>
              <a:ext uri="{63B3BB69-23CF-44E3-9099-C40C66FF867C}">
                <a14:compatExt xmlns:a14="http://schemas.microsoft.com/office/drawing/2010/main" spid="_x0000_s67809"/>
              </a:ext>
            </a:extLst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876425" y="3354388"/>
            <a:ext cx="914400" cy="228600"/>
          </a:xfrm>
          <a:prstGeom prst="rect">
            <a:avLst/>
          </a:prstGeom>
        </p:spPr>
      </p:pic>
      <p:pic>
        <p:nvPicPr>
          <p:cNvPr id="79" name="Control 12514" hidden="1">
            <a:extLst>
              <a:ext uri="{63B3BB69-23CF-44E3-9099-C40C66FF867C}">
                <a14:compatExt xmlns:a14="http://schemas.microsoft.com/office/drawing/2010/main" spid="_x0000_s67810"/>
              </a:ext>
            </a:extLst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6276975" y="3354388"/>
            <a:ext cx="914400" cy="228600"/>
          </a:xfrm>
          <a:prstGeom prst="rect">
            <a:avLst/>
          </a:prstGeom>
        </p:spPr>
      </p:pic>
      <p:pic>
        <p:nvPicPr>
          <p:cNvPr id="2065" name="Imagen 7169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12192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Imagen 7170" hidden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12192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Imagen 7171" hidden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12192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Imagen 7675" hidden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12192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Imagen 7681" hidden="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12192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Imagen 7919" hidden="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Imagen 7920" hidden="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Imagen 9365" hidden="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Imagen 9484" hidden="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Imagen 9738" hidden="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Imagen 9878" hidden="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Imagen 9882" hidden="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Imagen 7922" hidden="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Imagen 9880" hidden="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Imagen 9884" hidden="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n 7921" hidden="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909888"/>
            <a:ext cx="91440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n 3" hidden="1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81263"/>
            <a:ext cx="9144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98 CuadroTexto"/>
          <p:cNvSpPr txBox="1"/>
          <p:nvPr/>
        </p:nvSpPr>
        <p:spPr>
          <a:xfrm>
            <a:off x="-36512" y="-99392"/>
            <a:ext cx="753395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MX" sz="2400" b="1" dirty="0">
                <a:solidFill>
                  <a:prstClr val="white"/>
                </a:solidFill>
                <a:latin typeface="Arial Narrow" pitchFamily="34" charset="0"/>
              </a:rPr>
              <a:t>Subdirección de Operaciones en Intervenciones a Pozos Gerencia de Perforación y Reparación de Pozos </a:t>
            </a:r>
            <a:r>
              <a:rPr lang="es-MX" sz="2400" b="1" dirty="0" smtClean="0">
                <a:solidFill>
                  <a:prstClr val="white"/>
                </a:solidFill>
                <a:latin typeface="Arial Narrow" pitchFamily="34" charset="0"/>
              </a:rPr>
              <a:t>Marina</a:t>
            </a:r>
            <a:endParaRPr lang="es-MX" sz="2400" b="1" dirty="0">
              <a:solidFill>
                <a:prstClr val="white"/>
              </a:solidFill>
              <a:latin typeface="Arial Narrow" pitchFamily="34" charset="0"/>
            </a:endParaRPr>
          </a:p>
          <a:p>
            <a:endParaRPr lang="es-MX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97" name="9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559625"/>
              </p:ext>
            </p:extLst>
          </p:nvPr>
        </p:nvGraphicFramePr>
        <p:xfrm>
          <a:off x="-1" y="1628800"/>
          <a:ext cx="5868145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215"/>
                <a:gridCol w="672841"/>
                <a:gridCol w="1046642"/>
                <a:gridCol w="897122"/>
                <a:gridCol w="2392325"/>
              </a:tblGrid>
              <a:tr h="252028">
                <a:tc>
                  <a:txBody>
                    <a:bodyPr/>
                    <a:lstStyle/>
                    <a:p>
                      <a:pPr algn="ctr"/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Fecha</a:t>
                      </a:r>
                      <a:r>
                        <a:rPr lang="es-MX" sz="11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:</a:t>
                      </a:r>
                      <a:endParaRPr lang="en-US" sz="11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20-03-2016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Hora</a:t>
                      </a:r>
                      <a:r>
                        <a:rPr lang="es-MX" sz="11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05:00 am</a:t>
                      </a:r>
                      <a:endParaRPr lang="en-US" sz="1100" b="0" i="0" u="none" kern="120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44">
                <a:tc gridSpan="2">
                  <a:txBody>
                    <a:bodyPr/>
                    <a:lstStyle/>
                    <a:p>
                      <a:pPr algn="r"/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Lugar donde</a:t>
                      </a:r>
                      <a:r>
                        <a:rPr lang="es-MX" sz="12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ocurrió el accidente</a:t>
                      </a:r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: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Piso de perforación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 sz="14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6024">
                <a:tc gridSpan="2">
                  <a:txBody>
                    <a:bodyPr/>
                    <a:lstStyle/>
                    <a:p>
                      <a:pPr algn="r"/>
                      <a:r>
                        <a:rPr lang="es-MX" sz="1200" b="1" i="0" u="none" kern="1200" noProof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Actividad</a:t>
                      </a:r>
                      <a:r>
                        <a:rPr lang="en-US" sz="12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200" b="1" i="0" u="non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realizaba</a:t>
                      </a:r>
                      <a:endParaRPr lang="es-MX" sz="1200" b="1" i="0" u="none" kern="1200" noProof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s-ES" sz="1100" b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Disparos TCP con pistolas 4 </a:t>
                      </a:r>
                      <a:r>
                        <a:rPr lang="es-ES" sz="1100" b="0" kern="120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5/8</a:t>
                      </a:r>
                      <a:r>
                        <a:rPr lang="es-ES" sz="1100" b="0" kern="120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”</a:t>
                      </a:r>
                      <a:endParaRPr lang="es-MX" sz="8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0" name="9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492650"/>
              </p:ext>
            </p:extLst>
          </p:nvPr>
        </p:nvGraphicFramePr>
        <p:xfrm>
          <a:off x="0" y="4268124"/>
          <a:ext cx="5868144" cy="2436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1651"/>
                <a:gridCol w="4186493"/>
              </a:tblGrid>
              <a:tr h="38864">
                <a:tc gridSpan="2">
                  <a:txBody>
                    <a:bodyPr/>
                    <a:lstStyle/>
                    <a:p>
                      <a:pPr algn="ctr"/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Relato del Evento</a:t>
                      </a:r>
                      <a:endParaRPr lang="en-US" sz="11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99460">
                <a:tc gridSpan="2">
                  <a:txBody>
                    <a:bodyPr/>
                    <a:lstStyle/>
                    <a:p>
                      <a:pPr algn="just"/>
                      <a:r>
                        <a:rPr lang="es-MX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Aproximadamente a las 05:00 hrs del día 20 de Marzo de 2016.</a:t>
                      </a:r>
                      <a:r>
                        <a:rPr lang="es-MX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200" dirty="0" smtClean="0"/>
                        <a:t>Al estar recuperando pistolas en el piso de perforación el trabajador se mueve hacia un costado del piso de perforación de la plataforma MASE-801 para ir por los protectores de roscas, al llegar al sitio el trabajador observo que sobre los protectores se encontraba tubería </a:t>
                      </a:r>
                      <a:r>
                        <a:rPr lang="es-MX" sz="1200" dirty="0" err="1" smtClean="0"/>
                        <a:t>chiksan</a:t>
                      </a:r>
                      <a:r>
                        <a:rPr lang="es-MX" sz="1200" dirty="0" smtClean="0"/>
                        <a:t> de 2” y al intentar sacar los protectores levanta uno de los tubos, lo apoya contra pared metálica y la tubería le cae repentinamente sobre dedo anular de mano derecha.</a:t>
                      </a:r>
                      <a:endParaRPr lang="en-US" sz="1200" dirty="0"/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817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Acciones Inmediatas d</a:t>
                      </a:r>
                      <a:r>
                        <a:rPr lang="es-MX" sz="12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 Atención al Lesionado</a:t>
                      </a:r>
                      <a:endParaRPr lang="en-US" sz="1100" b="1" i="0" u="none" kern="120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7156">
                <a:tc gridSpan="2">
                  <a:txBody>
                    <a:bodyPr/>
                    <a:lstStyle/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es-MX" sz="1200" b="0" dirty="0" smtClean="0"/>
                        <a:t>Trabajador se moviliza al servicio médico con apoyo y recibe la atención requerida.</a:t>
                      </a: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es-MX" sz="1200" b="0" dirty="0" smtClean="0"/>
                        <a:t>Trabajador es</a:t>
                      </a:r>
                      <a:r>
                        <a:rPr lang="es-MX" sz="1200" b="0" baseline="0" dirty="0" smtClean="0"/>
                        <a:t> trasladado </a:t>
                      </a:r>
                      <a:r>
                        <a:rPr lang="es-MX" sz="1200" b="0" dirty="0" smtClean="0"/>
                        <a:t> vía aérea para atención medica especializada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817">
                <a:tc gridSpan="2">
                  <a:txBody>
                    <a:bodyPr/>
                    <a:lstStyle/>
                    <a:p>
                      <a:pPr algn="ctr"/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Consecuencias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796">
                <a:tc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Diagnóstico Médico: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Golpe con herida en pulpejo de dedo anular mano derecha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1082">
                <a:tc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Días de incapacidad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28</a:t>
                      </a:r>
                      <a:endParaRPr lang="es-MX" sz="1100" b="0" i="0" u="none" kern="1200" baseline="0" noProof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1" name="10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493318"/>
              </p:ext>
            </p:extLst>
          </p:nvPr>
        </p:nvGraphicFramePr>
        <p:xfrm>
          <a:off x="5882325" y="2996952"/>
          <a:ext cx="3239261" cy="3338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706"/>
                <a:gridCol w="252276"/>
                <a:gridCol w="1710279"/>
              </a:tblGrid>
              <a:tr h="190661">
                <a:tc gridSpan="3">
                  <a:txBody>
                    <a:bodyPr/>
                    <a:lstStyle/>
                    <a:p>
                      <a:pPr algn="ctr"/>
                      <a:r>
                        <a:rPr lang="es-MX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Personal Involucrado en las</a:t>
                      </a:r>
                      <a:r>
                        <a:rPr lang="es-MX" sz="12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actividades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74773"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Supervisor Cía.:</a:t>
                      </a: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Emiliano Ruiz Escayola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773"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74773">
                <a:tc gridSpan="3">
                  <a:txBody>
                    <a:bodyPr/>
                    <a:lstStyle/>
                    <a:p>
                      <a:pPr algn="ctr"/>
                      <a:r>
                        <a:rPr lang="es-MX" sz="11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Equipo Multidisciplinario</a:t>
                      </a:r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de Investigación y Análisis</a:t>
                      </a:r>
                      <a:endParaRPr lang="en-US" sz="11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546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Máxima Autoridad del Centro de Trabajo:</a:t>
                      </a: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Fernando Barragan Solis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546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Máxima Autoridad de la Instalación:</a:t>
                      </a: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Fernando Barragan Solis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546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Líder del equipo multidisciplinario:</a:t>
                      </a: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Indra Selene Escalante Heredia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0761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Mitigador de Riesgo:</a:t>
                      </a: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Maria de Jesus Palacios Aceves</a:t>
                      </a: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0761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Asesor en la GMSIPRM:</a:t>
                      </a:r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Maria de Jesus Palacios Aceves</a:t>
                      </a: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773">
                <a:tc gridSpan="2">
                  <a:txBody>
                    <a:bodyPr/>
                    <a:lstStyle/>
                    <a:p>
                      <a:pPr algn="r"/>
                      <a:endParaRPr lang="en-US" sz="1100" b="1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0661">
                <a:tc gridSpan="3">
                  <a:txBody>
                    <a:bodyPr/>
                    <a:lstStyle/>
                    <a:p>
                      <a:pPr algn="ctr"/>
                      <a:r>
                        <a:rPr lang="es-MX" sz="1200" b="1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Elaboración y Emisión de Informe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9484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Fecha de inicio:</a:t>
                      </a: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20 / 03 / 2016</a:t>
                      </a: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773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Fecha de termino:</a:t>
                      </a:r>
                      <a:endParaRPr lang="en-US" sz="1100" b="0" i="0" u="none" kern="1200" baseline="0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31 / 03 / 2016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773">
                <a:tc gridSpan="2">
                  <a:txBody>
                    <a:bodyPr/>
                    <a:lstStyle/>
                    <a:p>
                      <a:pPr algn="r"/>
                      <a:r>
                        <a:rPr lang="es-MX" sz="1100" b="0" i="0" u="non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Avance</a:t>
                      </a:r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Actual: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" name="10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662519"/>
              </p:ext>
            </p:extLst>
          </p:nvPr>
        </p:nvGraphicFramePr>
        <p:xfrm>
          <a:off x="-6762" y="696804"/>
          <a:ext cx="5874906" cy="931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058"/>
                <a:gridCol w="1611395"/>
                <a:gridCol w="221482"/>
                <a:gridCol w="1283659"/>
                <a:gridCol w="1016312"/>
              </a:tblGrid>
              <a:tr h="255457">
                <a:tc gridSpan="5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>
                          <a:latin typeface="Arial Narrow"/>
                          <a:cs typeface="Arial Narrow"/>
                        </a:rPr>
                        <a:t>‘‘Golpe con herida en pulpejo de dedo anular mano derecha’’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55457">
                <a:tc gridSpan="5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Reporte Preliminar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US" sz="1200" b="1" i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3523">
                <a:tc>
                  <a:txBody>
                    <a:bodyPr/>
                    <a:lstStyle/>
                    <a:p>
                      <a:pPr algn="r"/>
                      <a:r>
                        <a:rPr lang="es-MX" sz="13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Clasificación:</a:t>
                      </a:r>
                      <a:endParaRPr lang="en-US" sz="1300" b="1" i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300" b="0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Personal de Compañía</a:t>
                      </a:r>
                      <a:endParaRPr lang="en-US" sz="1300" b="0" i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0" i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3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ID</a:t>
                      </a:r>
                      <a:r>
                        <a:rPr lang="es-MX" sz="1300" b="1" i="0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 Recio</a:t>
                      </a:r>
                      <a:endParaRPr lang="en-US" sz="1300" b="1" i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300" b="0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18966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07559">
                <a:tc>
                  <a:txBody>
                    <a:bodyPr/>
                    <a:lstStyle/>
                    <a:p>
                      <a:pPr algn="r"/>
                      <a:r>
                        <a:rPr lang="es-MX" sz="13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Severidad Preliminar:</a:t>
                      </a:r>
                      <a:endParaRPr lang="en-US" sz="1300" b="1" i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300" b="0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Menor</a:t>
                      </a:r>
                      <a:endParaRPr lang="en-US" sz="1300" b="0" i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300" b="0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3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PLAT. MODULAR MASE-801</a:t>
                      </a:r>
                      <a:endParaRPr lang="es-MX" sz="1300" b="0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sz="1300" b="0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3" name="Picture 92"/>
          <p:cNvPicPr/>
          <p:nvPr/>
        </p:nvPicPr>
        <p:blipFill>
          <a:blip r:embed="rId25"/>
          <a:stretch>
            <a:fillRect/>
          </a:stretch>
        </p:blipFill>
        <p:spPr>
          <a:xfrm>
            <a:off x="5871912" y="768509"/>
            <a:ext cx="3258440" cy="205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bg1"/>
                </a:solidFill>
                <a:latin typeface="Arial Narrow" pitchFamily="34" charset="0"/>
              </a:rPr>
              <a:t>Apoyo fotográfico</a:t>
            </a:r>
          </a:p>
        </p:txBody>
      </p:sp>
      <p:sp>
        <p:nvSpPr>
          <p:cNvPr id="19" name="Pentágono 18"/>
          <p:cNvSpPr/>
          <p:nvPr/>
        </p:nvSpPr>
        <p:spPr>
          <a:xfrm>
            <a:off x="200642" y="1677824"/>
            <a:ext cx="1347022" cy="1812095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>
                <a:solidFill>
                  <a:schemeClr val="tx1"/>
                </a:solidFill>
              </a:rPr>
              <a:t>Ubicación de protectores de roscas a un costado de piso de perforación</a:t>
            </a:r>
            <a:endParaRPr lang="es-MX" sz="1200" b="1" dirty="0">
              <a:solidFill>
                <a:schemeClr val="tx1"/>
              </a:solidFill>
            </a:endParaRPr>
          </a:p>
        </p:txBody>
      </p:sp>
      <p:sp>
        <p:nvSpPr>
          <p:cNvPr id="20" name="Pentágono 19"/>
          <p:cNvSpPr/>
          <p:nvPr/>
        </p:nvSpPr>
        <p:spPr>
          <a:xfrm>
            <a:off x="4690950" y="1695361"/>
            <a:ext cx="1321210" cy="1812095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>
                <a:solidFill>
                  <a:schemeClr val="tx1"/>
                </a:solidFill>
              </a:rPr>
              <a:t>Trabajador </a:t>
            </a:r>
            <a:r>
              <a:rPr lang="es-MX" sz="1200" b="1" dirty="0">
                <a:solidFill>
                  <a:schemeClr val="tx1"/>
                </a:solidFill>
              </a:rPr>
              <a:t>levantando </a:t>
            </a:r>
            <a:r>
              <a:rPr lang="es-MX" sz="1200" b="1" dirty="0" smtClean="0">
                <a:solidFill>
                  <a:schemeClr val="tx1"/>
                </a:solidFill>
              </a:rPr>
              <a:t>tubería </a:t>
            </a:r>
            <a:r>
              <a:rPr lang="es-MX" sz="1200" b="1" dirty="0" err="1" smtClean="0">
                <a:solidFill>
                  <a:schemeClr val="tx1"/>
                </a:solidFill>
              </a:rPr>
              <a:t>chiksan</a:t>
            </a:r>
            <a:r>
              <a:rPr lang="es-MX" sz="1200" b="1" dirty="0" smtClean="0">
                <a:solidFill>
                  <a:schemeClr val="tx1"/>
                </a:solidFill>
              </a:rPr>
              <a:t> de </a:t>
            </a:r>
            <a:r>
              <a:rPr lang="es-MX" sz="1200" b="1" dirty="0">
                <a:solidFill>
                  <a:schemeClr val="tx1"/>
                </a:solidFill>
              </a:rPr>
              <a:t>2” para poder sacar los protectores de roscas</a:t>
            </a:r>
          </a:p>
        </p:txBody>
      </p:sp>
      <p:pic>
        <p:nvPicPr>
          <p:cNvPr id="13" name="Picture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613320" y="1556791"/>
            <a:ext cx="2742656" cy="2077143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3"/>
          <a:stretch>
            <a:fillRect/>
          </a:stretch>
        </p:blipFill>
        <p:spPr>
          <a:xfrm>
            <a:off x="6084168" y="1592960"/>
            <a:ext cx="2742656" cy="2027326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4"/>
          <a:stretch>
            <a:fillRect/>
          </a:stretch>
        </p:blipFill>
        <p:spPr>
          <a:xfrm>
            <a:off x="1610096" y="4378120"/>
            <a:ext cx="2745880" cy="2075216"/>
          </a:xfrm>
          <a:prstGeom prst="rect">
            <a:avLst/>
          </a:prstGeom>
        </p:spPr>
      </p:pic>
      <p:sp>
        <p:nvSpPr>
          <p:cNvPr id="17" name="Pentágono 18"/>
          <p:cNvSpPr/>
          <p:nvPr/>
        </p:nvSpPr>
        <p:spPr>
          <a:xfrm>
            <a:off x="200642" y="4569233"/>
            <a:ext cx="1347022" cy="1812095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>
                <a:solidFill>
                  <a:schemeClr val="tx1"/>
                </a:solidFill>
              </a:rPr>
              <a:t>Trabajador recarga tubería </a:t>
            </a:r>
            <a:r>
              <a:rPr lang="es-MX" sz="1200" b="1" dirty="0" err="1" smtClean="0">
                <a:solidFill>
                  <a:schemeClr val="tx1"/>
                </a:solidFill>
              </a:rPr>
              <a:t>chiksan</a:t>
            </a:r>
            <a:r>
              <a:rPr lang="es-MX" sz="1200" b="1" dirty="0" smtClean="0">
                <a:solidFill>
                  <a:schemeClr val="tx1"/>
                </a:solidFill>
              </a:rPr>
              <a:t> de 2” en rejilla metálica e intenta sacar protector de roscas</a:t>
            </a:r>
            <a:endParaRPr lang="es-MX" sz="1200" b="1" dirty="0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/>
          <p:nvPr/>
        </p:nvPicPr>
        <p:blipFill>
          <a:blip r:embed="rId5"/>
          <a:stretch>
            <a:fillRect/>
          </a:stretch>
        </p:blipFill>
        <p:spPr>
          <a:xfrm>
            <a:off x="6069216" y="4351456"/>
            <a:ext cx="2757608" cy="2088232"/>
          </a:xfrm>
          <a:prstGeom prst="rect">
            <a:avLst/>
          </a:prstGeom>
        </p:spPr>
      </p:pic>
      <p:sp>
        <p:nvSpPr>
          <p:cNvPr id="26" name="Pentágono 19"/>
          <p:cNvSpPr/>
          <p:nvPr/>
        </p:nvSpPr>
        <p:spPr>
          <a:xfrm>
            <a:off x="4690950" y="4497225"/>
            <a:ext cx="1321210" cy="1812095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>
                <a:solidFill>
                  <a:schemeClr val="tx1"/>
                </a:solidFill>
              </a:rPr>
              <a:t>Tubería </a:t>
            </a:r>
            <a:r>
              <a:rPr lang="es-MX" sz="1200" b="1" dirty="0" err="1" smtClean="0">
                <a:solidFill>
                  <a:schemeClr val="tx1"/>
                </a:solidFill>
              </a:rPr>
              <a:t>chiksan</a:t>
            </a:r>
            <a:r>
              <a:rPr lang="es-MX" sz="1200" b="1" dirty="0" smtClean="0">
                <a:solidFill>
                  <a:schemeClr val="tx1"/>
                </a:solidFill>
              </a:rPr>
              <a:t> de 2” resbala y cae golpeando dedo anular de mano derecha</a:t>
            </a:r>
            <a:endParaRPr lang="es-MX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11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18589"/>
              </p:ext>
            </p:extLst>
          </p:nvPr>
        </p:nvGraphicFramePr>
        <p:xfrm>
          <a:off x="2264" y="764704"/>
          <a:ext cx="5730143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0143"/>
              </a:tblGrid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>
                          <a:latin typeface="Arial Narrow"/>
                          <a:cs typeface="Arial Narrow"/>
                        </a:rPr>
                        <a:t>Golpe con herida en pulpejo de dedo anular mano derecha</a:t>
                      </a:r>
                      <a:endParaRPr lang="es-MX" sz="1600" b="1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Reporte </a:t>
                      </a:r>
                      <a:r>
                        <a:rPr lang="es-MX" sz="1600" b="1" i="0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Preliminar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-9626" y="116632"/>
            <a:ext cx="7821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Arial Narrow" pitchFamily="34" charset="0"/>
              </a:rPr>
              <a:t>Causas preliminares para posibles líneas de Investigación</a:t>
            </a:r>
            <a:endParaRPr lang="es-MX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279706"/>
              </p:ext>
            </p:extLst>
          </p:nvPr>
        </p:nvGraphicFramePr>
        <p:xfrm>
          <a:off x="2264" y="764704"/>
          <a:ext cx="5730143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0143"/>
              </a:tblGrid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>
                          <a:latin typeface="Arial Narrow"/>
                          <a:cs typeface="Arial Narrow"/>
                        </a:rPr>
                        <a:t>Golpe con herida en pulpejo de dedo anular mano derecha</a:t>
                      </a:r>
                      <a:endParaRPr lang="es-MX" sz="1600" b="1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Reporte </a:t>
                      </a:r>
                      <a:r>
                        <a:rPr lang="es-MX" sz="1600" b="1" i="0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Preliminar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  <p:sp>
        <p:nvSpPr>
          <p:cNvPr id="8" name="4 CuadroTexto"/>
          <p:cNvSpPr txBox="1"/>
          <p:nvPr/>
        </p:nvSpPr>
        <p:spPr>
          <a:xfrm>
            <a:off x="467544" y="1484784"/>
            <a:ext cx="849694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MX" sz="2000" dirty="0">
                <a:latin typeface="Arial Narrow" pitchFamily="34" charset="0"/>
              </a:rPr>
              <a:t>1.- Condición insegura al colocarse tubería sobre los protectores de roscas por el espacio reducido en la plataforma.</a:t>
            </a:r>
          </a:p>
          <a:p>
            <a:pPr>
              <a:spcAft>
                <a:spcPts val="600"/>
              </a:spcAft>
            </a:pPr>
            <a:r>
              <a:rPr lang="es-MX" sz="2000" dirty="0" smtClean="0">
                <a:latin typeface="Arial Narrow" pitchFamily="34" charset="0"/>
              </a:rPr>
              <a:t>2.- No seguir procedimiento de trabajo y reglas de seguridad.</a:t>
            </a:r>
          </a:p>
          <a:p>
            <a:pPr>
              <a:spcAft>
                <a:spcPts val="600"/>
              </a:spcAft>
            </a:pPr>
            <a:r>
              <a:rPr lang="es-MX" sz="2000" dirty="0" smtClean="0">
                <a:latin typeface="Arial Narrow" pitchFamily="34" charset="0"/>
              </a:rPr>
              <a:t>3.- Físicamente incapacitado para realizar las actividades de su especialidad (capacidad disminuida).</a:t>
            </a:r>
          </a:p>
          <a:p>
            <a:pPr>
              <a:spcAft>
                <a:spcPts val="600"/>
              </a:spcAft>
            </a:pPr>
            <a:r>
              <a:rPr lang="es-MX" sz="2000" dirty="0" smtClean="0">
                <a:latin typeface="Arial Narrow" pitchFamily="34" charset="0"/>
              </a:rPr>
              <a:t>4.- No conoce o no sabe identificar los riesgos o consecuencias.</a:t>
            </a:r>
          </a:p>
          <a:p>
            <a:pPr>
              <a:spcAft>
                <a:spcPts val="600"/>
              </a:spcAft>
            </a:pPr>
            <a:r>
              <a:rPr lang="es-MX" sz="2000" dirty="0" smtClean="0">
                <a:latin typeface="Arial Narrow" pitchFamily="34" charset="0"/>
              </a:rPr>
              <a:t>5.- Distracción relacionada con falta de control emocional</a:t>
            </a:r>
          </a:p>
          <a:p>
            <a:pPr>
              <a:spcAft>
                <a:spcPts val="600"/>
              </a:spcAft>
            </a:pPr>
            <a:r>
              <a:rPr lang="es-MX" sz="2000" dirty="0" smtClean="0">
                <a:latin typeface="Arial Narrow" pitchFamily="34" charset="0"/>
              </a:rPr>
              <a:t>6.- Posición inadecuada.</a:t>
            </a:r>
          </a:p>
          <a:p>
            <a:pPr>
              <a:spcAft>
                <a:spcPts val="600"/>
              </a:spcAft>
            </a:pPr>
            <a:endParaRPr lang="es-MX" sz="2000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53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9626" y="117159"/>
            <a:ext cx="731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Arial Narrow" pitchFamily="34" charset="0"/>
              </a:rPr>
              <a:t>Acciones para prevenir la ocurrencia de eventos similares</a:t>
            </a:r>
            <a:endParaRPr lang="es-MX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5 CuadroTexto"/>
          <p:cNvSpPr txBox="1"/>
          <p:nvPr/>
        </p:nvSpPr>
        <p:spPr>
          <a:xfrm>
            <a:off x="323528" y="1616313"/>
            <a:ext cx="84969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MX" sz="2000" dirty="0" smtClean="0">
                <a:solidFill>
                  <a:prstClr val="black"/>
                </a:solidFill>
                <a:latin typeface="Arial Narrow" pitchFamily="34" charset="0"/>
              </a:rPr>
              <a:t>En proceso de elaboración del ACR para determinar las causas y emitir acciones para la prevención de eventos similares</a:t>
            </a:r>
            <a:endParaRPr lang="es-MX" sz="2000" dirty="0">
              <a:solidFill>
                <a:prstClr val="black"/>
              </a:solidFill>
              <a:latin typeface="Arial Narrow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endParaRPr lang="es-MX" sz="2000" dirty="0">
              <a:solidFill>
                <a:prstClr val="black"/>
              </a:solidFill>
              <a:latin typeface="Arial Narrow" pitchFamily="34" charset="0"/>
            </a:endParaRPr>
          </a:p>
        </p:txBody>
      </p:sp>
      <p:graphicFrame>
        <p:nvGraphicFramePr>
          <p:cNvPr id="5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398061"/>
              </p:ext>
            </p:extLst>
          </p:nvPr>
        </p:nvGraphicFramePr>
        <p:xfrm>
          <a:off x="2264" y="764704"/>
          <a:ext cx="5730143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0143"/>
              </a:tblGrid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>
                          <a:latin typeface="Arial Narrow"/>
                          <a:cs typeface="Arial Narrow"/>
                        </a:rPr>
                        <a:t>Golpe con herida en pulpejo de dedo anular mano derecha</a:t>
                      </a:r>
                      <a:endParaRPr lang="es-MX" sz="1600" b="1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Reporte </a:t>
                      </a:r>
                      <a:r>
                        <a:rPr lang="es-MX" sz="1600" b="1" i="0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Preliminar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63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-9626" y="116632"/>
            <a:ext cx="753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</a:rPr>
              <a:t>Programa de investigación y análisis</a:t>
            </a:r>
            <a:endParaRPr lang="es-MX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778281"/>
              </p:ext>
            </p:extLst>
          </p:nvPr>
        </p:nvGraphicFramePr>
        <p:xfrm>
          <a:off x="2264" y="764704"/>
          <a:ext cx="5730143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0143"/>
              </a:tblGrid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>
                          <a:latin typeface="Arial Narrow"/>
                          <a:cs typeface="Arial Narrow"/>
                        </a:rPr>
                        <a:t>Golpe con herida en pulpejo de dedo anular mano derecha</a:t>
                      </a:r>
                      <a:endParaRPr lang="es-MX" sz="1600" b="1" i="0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  <a:tr h="2038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Reporte </a:t>
                      </a:r>
                      <a:r>
                        <a:rPr lang="es-MX" sz="1600" b="1" i="0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Preliminar</a:t>
                      </a:r>
                    </a:p>
                  </a:txBody>
                  <a:tcPr marT="0" marB="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327543"/>
              </p:ext>
            </p:extLst>
          </p:nvPr>
        </p:nvGraphicFramePr>
        <p:xfrm>
          <a:off x="115770" y="1340768"/>
          <a:ext cx="8920726" cy="5400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00347"/>
                <a:gridCol w="1425757"/>
                <a:gridCol w="474574"/>
                <a:gridCol w="310004"/>
                <a:gridCol w="310004"/>
                <a:gridCol w="310004"/>
                <a:gridCol w="310004"/>
                <a:gridCol w="310004"/>
                <a:gridCol w="310004"/>
                <a:gridCol w="310004"/>
                <a:gridCol w="310004"/>
                <a:gridCol w="310004"/>
                <a:gridCol w="310004"/>
                <a:gridCol w="310004"/>
                <a:gridCol w="310004"/>
              </a:tblGrid>
              <a:tr h="176234"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 smtClean="0">
                          <a:effectLst/>
                          <a:latin typeface="Arial Narrow" pitchFamily="34" charset="0"/>
                        </a:rPr>
                        <a:t>Inicio </a:t>
                      </a:r>
                      <a:r>
                        <a:rPr lang="en-US" sz="1000" u="none" strike="noStrike" dirty="0">
                          <a:effectLst/>
                          <a:latin typeface="Arial Narrow" pitchFamily="34" charset="0"/>
                        </a:rPr>
                        <a:t>de Investigación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MARZO 2016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8058">
                <a:tc vMerge="1">
                  <a:txBody>
                    <a:bodyPr/>
                    <a:lstStyle/>
                    <a:p>
                      <a:pPr algn="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RESPONSABLE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Integración del Equipo Multidisciplinario de Investigación y Análisis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GMSIPRM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P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vMerge="1">
                  <a:txBody>
                    <a:bodyPr/>
                    <a:lstStyle/>
                    <a:p>
                      <a:pPr algn="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algn="r" defTabSz="4572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Elaborar programa para el desarrollo del ACR.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71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algn="r" defTabSz="4572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Realizar investigación y análisis en el lugar del evento.</a:t>
                      </a:r>
                      <a:endParaRPr lang="es-MX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71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Realizar entrevistas, descripción de hechos y evidencias.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71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Identificar condiciones operacionales o actividades antes, durante y después del incidente/accidente.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835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Recabar evidencias documentales, tangibles y medibles.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3842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Realizar reconstrucción de hechos a través del análisis de datos y evidencias tangibles presentadas.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2338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Ratificar la severidad del evento.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vMerge="1">
                  <a:txBody>
                    <a:bodyPr/>
                    <a:lstStyle/>
                    <a:p>
                      <a:pPr marL="0" marR="0" lvl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Revisión y análisis de las evidencias.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247">
                <a:tc vMerge="1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Elaborar reporte final de investigación.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EMIA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vMerge="1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247">
                <a:tc rowSpan="2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Aplicación de la lista de verificación de la Calidad del ACR.</a:t>
                      </a: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Mitigador</a:t>
                      </a:r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0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Riesgos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4247">
                <a:tc vMerge="1"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Arial Narrow"/>
                      </a:endParaRPr>
                    </a:p>
                  </a:txBody>
                  <a:tcPr marL="7392" marR="7392" marT="739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63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2 CuadroTexto"/>
          <p:cNvSpPr txBox="1"/>
          <p:nvPr/>
        </p:nvSpPr>
        <p:spPr>
          <a:xfrm>
            <a:off x="4283968" y="4581128"/>
            <a:ext cx="4773059" cy="1015556"/>
          </a:xfrm>
          <a:prstGeom prst="rect">
            <a:avLst/>
          </a:prstGeom>
          <a:noFill/>
        </p:spPr>
        <p:txBody>
          <a:bodyPr wrap="square" lIns="91334" tIns="45667" rIns="91334" bIns="45667" rtlCol="0">
            <a:spAutoFit/>
          </a:bodyPr>
          <a:lstStyle/>
          <a:p>
            <a:pPr algn="r"/>
            <a:r>
              <a:rPr lang="es-MX" sz="2000" dirty="0">
                <a:solidFill>
                  <a:schemeClr val="bg1"/>
                </a:solidFill>
                <a:latin typeface="Arial Narrow"/>
                <a:ea typeface="Verdana" pitchFamily="34" charset="0"/>
                <a:cs typeface="Arial Narrow"/>
              </a:rPr>
              <a:t>Subdirección </a:t>
            </a:r>
            <a:r>
              <a:rPr lang="es-MX" sz="2000" dirty="0" smtClean="0">
                <a:solidFill>
                  <a:schemeClr val="bg1"/>
                </a:solidFill>
                <a:latin typeface="Arial Narrow"/>
                <a:ea typeface="Verdana" pitchFamily="34" charset="0"/>
                <a:cs typeface="Arial Narrow"/>
              </a:rPr>
              <a:t>de Servicios a la Explotación</a:t>
            </a:r>
          </a:p>
          <a:p>
            <a:pPr algn="r"/>
            <a:r>
              <a:rPr lang="es-MX" sz="2000" dirty="0" smtClean="0">
                <a:solidFill>
                  <a:schemeClr val="bg1"/>
                </a:solidFill>
                <a:latin typeface="Arial Narrow"/>
                <a:ea typeface="Verdana" pitchFamily="34" charset="0"/>
                <a:cs typeface="Arial Narrow"/>
              </a:rPr>
              <a:t>Gerencia de Proyectos de Infraestructura Marina</a:t>
            </a:r>
            <a:endParaRPr lang="es-MX" sz="2000" dirty="0">
              <a:solidFill>
                <a:schemeClr val="bg1"/>
              </a:solidFill>
              <a:latin typeface="Arial Narrow"/>
              <a:ea typeface="Verdana" pitchFamily="34" charset="0"/>
              <a:cs typeface="Arial Narrow"/>
            </a:endParaRPr>
          </a:p>
          <a:p>
            <a:pPr algn="r"/>
            <a:endParaRPr lang="es-MX" sz="2000" dirty="0" smtClean="0">
              <a:solidFill>
                <a:schemeClr val="bg1"/>
              </a:solidFill>
              <a:latin typeface="Arial Narrow"/>
              <a:ea typeface="Verdana" pitchFamily="34" charset="0"/>
              <a:cs typeface="Arial Narrow"/>
            </a:endParaRPr>
          </a:p>
        </p:txBody>
      </p:sp>
      <p:sp>
        <p:nvSpPr>
          <p:cNvPr id="7" name="Text Box 120"/>
          <p:cNvSpPr txBox="1">
            <a:spLocks noChangeArrowheads="1"/>
          </p:cNvSpPr>
          <p:nvPr/>
        </p:nvSpPr>
        <p:spPr bwMode="auto">
          <a:xfrm>
            <a:off x="5796135" y="6352981"/>
            <a:ext cx="3153335" cy="33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34" tIns="45667" rIns="91334" bIns="45667">
            <a:spAutoFit/>
          </a:bodyPr>
          <a:lstStyle/>
          <a:p>
            <a:pPr algn="r">
              <a:lnSpc>
                <a:spcPct val="105000"/>
              </a:lnSpc>
              <a:spcBef>
                <a:spcPct val="5000"/>
              </a:spcBef>
              <a:defRPr/>
            </a:pPr>
            <a:r>
              <a:rPr lang="es-MX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20 de Marzo 2016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" name="21 CuadroTexto"/>
          <p:cNvSpPr txBox="1"/>
          <p:nvPr/>
        </p:nvSpPr>
        <p:spPr>
          <a:xfrm>
            <a:off x="4247639" y="1746306"/>
            <a:ext cx="4845716" cy="400002"/>
          </a:xfrm>
          <a:prstGeom prst="rect">
            <a:avLst/>
          </a:prstGeom>
          <a:noFill/>
          <a:effectLst/>
        </p:spPr>
        <p:txBody>
          <a:bodyPr wrap="square" lIns="91334" tIns="45667" rIns="91334" bIns="45667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Reporte Preliminar </a:t>
            </a:r>
            <a:r>
              <a:rPr lang="es-MX" sz="2000" b="1" dirty="0">
                <a:solidFill>
                  <a:schemeClr val="bg1"/>
                </a:solidFill>
                <a:latin typeface="Arial Narrow"/>
                <a:cs typeface="Arial Narrow"/>
              </a:rPr>
              <a:t>del </a:t>
            </a:r>
            <a:r>
              <a:rPr lang="es-MX" sz="2000" b="1" dirty="0" err="1" smtClean="0">
                <a:solidFill>
                  <a:schemeClr val="bg1"/>
                </a:solidFill>
                <a:latin typeface="Arial Narrow"/>
                <a:cs typeface="Arial Narrow"/>
              </a:rPr>
              <a:t>Inc</a:t>
            </a:r>
            <a:r>
              <a:rPr lang="es-MX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 / </a:t>
            </a:r>
            <a:r>
              <a:rPr lang="es-MX" sz="2000" b="1" dirty="0" err="1" smtClean="0">
                <a:solidFill>
                  <a:schemeClr val="bg1"/>
                </a:solidFill>
                <a:latin typeface="Arial Narrow"/>
                <a:cs typeface="Arial Narrow"/>
              </a:rPr>
              <a:t>Acc</a:t>
            </a:r>
            <a:r>
              <a:rPr lang="es-MX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 Personal</a:t>
            </a:r>
            <a:endParaRPr lang="es-MX" sz="20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23" name="Rectángulo 38"/>
          <p:cNvSpPr/>
          <p:nvPr/>
        </p:nvSpPr>
        <p:spPr>
          <a:xfrm rot="18900000">
            <a:off x="3840711" y="595570"/>
            <a:ext cx="614493" cy="603223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21 CuadroTexto"/>
          <p:cNvSpPr txBox="1"/>
          <p:nvPr/>
        </p:nvSpPr>
        <p:spPr>
          <a:xfrm>
            <a:off x="4298284" y="3573016"/>
            <a:ext cx="4845716" cy="584668"/>
          </a:xfrm>
          <a:prstGeom prst="rect">
            <a:avLst/>
          </a:prstGeom>
          <a:noFill/>
          <a:effectLst/>
        </p:spPr>
        <p:txBody>
          <a:bodyPr wrap="square" lIns="91334" tIns="45667" rIns="91334" bIns="45667" rtlCol="0">
            <a:spAutoFit/>
          </a:bodyPr>
          <a:lstStyle/>
          <a:p>
            <a:pPr algn="r"/>
            <a:r>
              <a:rPr lang="es-MX" sz="3200" b="1" dirty="0" smtClean="0">
                <a:solidFill>
                  <a:schemeClr val="bg1"/>
                </a:solidFill>
                <a:latin typeface="Arial Narrow"/>
                <a:cs typeface="Arial Narrow"/>
              </a:rPr>
              <a:t>Fin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7" r="2364"/>
          <a:stretch/>
        </p:blipFill>
        <p:spPr>
          <a:xfrm>
            <a:off x="0" y="1988840"/>
            <a:ext cx="4139952" cy="267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6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16793</TotalTime>
  <Words>810</Words>
  <Application>Microsoft Office PowerPoint</Application>
  <PresentationFormat>Presentación en pantalla (4:3)</PresentationFormat>
  <Paragraphs>273</Paragraphs>
  <Slides>7</Slides>
  <Notes>1</Notes>
  <HiddenSlides>5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1_Tema de Office</vt:lpstr>
      <vt:lpstr>Presentación de PowerPoint</vt:lpstr>
      <vt:lpstr>Presentación de PowerPoint</vt:lpstr>
      <vt:lpstr>Apoyo fotográfico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pemex2009</dc:creator>
  <cp:lastModifiedBy>Usuario.Unacar</cp:lastModifiedBy>
  <cp:revision>457</cp:revision>
  <cp:lastPrinted>2015-03-18T02:15:55Z</cp:lastPrinted>
  <dcterms:created xsi:type="dcterms:W3CDTF">2011-01-28T01:07:52Z</dcterms:created>
  <dcterms:modified xsi:type="dcterms:W3CDTF">2016-03-31T22:37:13Z</dcterms:modified>
</cp:coreProperties>
</file>