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66" r:id="rId3"/>
  </p:sldIdLst>
  <p:sldSz cx="9144000" cy="6858000" type="screen4x3"/>
  <p:notesSz cx="6980238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CC3300"/>
    <a:srgbClr val="FF9900"/>
    <a:srgbClr val="FF330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 varScale="1">
        <p:scale>
          <a:sx n="81" d="100"/>
          <a:sy n="81" d="100"/>
        </p:scale>
        <p:origin x="-1626" y="-102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477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53853" y="0"/>
            <a:ext cx="302477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57EB-726C-4938-9A99-861AF3BE34F1}" type="datetimeFigureOut">
              <a:rPr lang="es-MX" smtClean="0"/>
              <a:t>06/07/2015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685800"/>
            <a:ext cx="4573588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98024" y="4343400"/>
            <a:ext cx="558419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02477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53853" y="8685213"/>
            <a:ext cx="302477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8CD8F-C081-4DAC-9ADC-55E337B48A5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7114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43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5CCAF2-30B2-451A-A757-D65C30B1B0A4}" type="slidenum">
              <a:rPr lang="es-MX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s-MX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43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5CCAF2-30B2-451A-A757-D65C30B1B0A4}" type="slidenum">
              <a:rPr lang="es-MX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s-MX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E61B917-4A5C-4140-8342-D021201DE267}" type="datetimeFigureOut">
              <a:rPr lang="es-MX">
                <a:solidFill>
                  <a:prstClr val="black"/>
                </a:solidFill>
              </a:rPr>
              <a:pPr/>
              <a:t>06/07/2015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7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4788024" y="332656"/>
            <a:ext cx="4320480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>
              <a:defRPr/>
            </a:pPr>
            <a:r>
              <a:rPr lang="es-MX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Del 01 de Enero al 29 de Marzo de 2014 </a:t>
            </a:r>
          </a:p>
        </p:txBody>
      </p:sp>
    </p:spTree>
    <p:extLst>
      <p:ext uri="{BB962C8B-B14F-4D97-AF65-F5344CB8AC3E}">
        <p14:creationId xmlns:p14="http://schemas.microsoft.com/office/powerpoint/2010/main" val="2775857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E61B917-4A5C-4140-8342-D021201DE267}" type="datetimeFigureOut">
              <a:rPr lang="es-MX">
                <a:solidFill>
                  <a:prstClr val="black"/>
                </a:solidFill>
              </a:rPr>
              <a:pPr/>
              <a:t>06/07/2015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558AF05-55DC-40D0-81CD-839565991E53}" type="slidenum">
              <a:rPr lang="es-MX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6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E61B917-4A5C-4140-8342-D021201DE267}" type="datetimeFigureOut">
              <a:rPr lang="es-MX">
                <a:solidFill>
                  <a:prstClr val="black"/>
                </a:solidFill>
              </a:rPr>
              <a:pPr/>
              <a:t>06/07/2015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56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51E0C-A061-404B-AA71-4583E483D2A7}" type="datetimeFigureOut">
              <a:rPr lang="es-MX">
                <a:solidFill>
                  <a:prstClr val="black"/>
                </a:solidFill>
              </a:rPr>
              <a:pPr>
                <a:defRPr/>
              </a:pPr>
              <a:t>06/07/2015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10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 userDrawn="1"/>
        </p:nvGrpSpPr>
        <p:grpSpPr bwMode="auto">
          <a:xfrm>
            <a:off x="0" y="0"/>
            <a:ext cx="9144000" cy="803275"/>
            <a:chOff x="0" y="0"/>
            <a:chExt cx="5760" cy="890"/>
          </a:xfrm>
        </p:grpSpPr>
        <p:sp>
          <p:nvSpPr>
            <p:cNvPr id="3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89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s-ES" dirty="0">
                <a:solidFill>
                  <a:prstClr val="black"/>
                </a:solidFill>
              </a:endParaRPr>
            </a:p>
          </p:txBody>
        </p:sp>
        <p:sp>
          <p:nvSpPr>
            <p:cNvPr id="4" name="Rectangle 14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4"/>
            </a:xfrm>
            <a:prstGeom prst="rect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A8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s-ES" dirty="0">
                <a:solidFill>
                  <a:prstClr val="black"/>
                </a:solidFill>
              </a:endParaRPr>
            </a:p>
          </p:txBody>
        </p:sp>
      </p:grpSp>
      <p:pic>
        <p:nvPicPr>
          <p:cNvPr id="5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27000"/>
            <a:ext cx="14922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68313" y="695325"/>
            <a:ext cx="82073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0" y="6780213"/>
            <a:ext cx="9144000" cy="7778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468313" y="6780213"/>
            <a:ext cx="2203450" cy="77787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9" name="Rectangle 17"/>
          <p:cNvSpPr>
            <a:spLocks noChangeArrowheads="1"/>
          </p:cNvSpPr>
          <p:nvPr userDrawn="1"/>
        </p:nvSpPr>
        <p:spPr bwMode="auto">
          <a:xfrm>
            <a:off x="8101013" y="6780213"/>
            <a:ext cx="574675" cy="77787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10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405C4B-4D66-4B89-A3D5-88F90F083973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06/07/2015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9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 userDrawn="1"/>
        </p:nvGrpSpPr>
        <p:grpSpPr bwMode="auto">
          <a:xfrm>
            <a:off x="0" y="0"/>
            <a:ext cx="9144000" cy="803275"/>
            <a:chOff x="0" y="0"/>
            <a:chExt cx="5760" cy="890"/>
          </a:xfrm>
        </p:grpSpPr>
        <p:sp>
          <p:nvSpPr>
            <p:cNvPr id="3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89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ES">
                <a:solidFill>
                  <a:prstClr val="black"/>
                </a:solidFill>
              </a:endParaRPr>
            </a:p>
          </p:txBody>
        </p:sp>
        <p:sp>
          <p:nvSpPr>
            <p:cNvPr id="4" name="Rectangle 14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4"/>
            </a:xfrm>
            <a:prstGeom prst="rect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A8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ES">
                <a:solidFill>
                  <a:prstClr val="black"/>
                </a:solidFill>
              </a:endParaRPr>
            </a:p>
          </p:txBody>
        </p:sp>
      </p:grpSp>
      <p:pic>
        <p:nvPicPr>
          <p:cNvPr id="5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27000"/>
            <a:ext cx="14922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68313" y="695325"/>
            <a:ext cx="82073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0" y="6780213"/>
            <a:ext cx="9144000" cy="7778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468313" y="6780213"/>
            <a:ext cx="2203450" cy="77787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Rectangle 17"/>
          <p:cNvSpPr>
            <a:spLocks noChangeArrowheads="1"/>
          </p:cNvSpPr>
          <p:nvPr userDrawn="1"/>
        </p:nvSpPr>
        <p:spPr bwMode="auto">
          <a:xfrm>
            <a:off x="8101013" y="6780213"/>
            <a:ext cx="574675" cy="77787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>
              <a:solidFill>
                <a:prstClr val="black"/>
              </a:solidFill>
            </a:endParaRPr>
          </a:p>
        </p:txBody>
      </p:sp>
      <p:sp>
        <p:nvSpPr>
          <p:cNvPr id="10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D1A9D-5885-4069-B9B9-9728D5805C5B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06/07/2015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24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74638"/>
            <a:ext cx="6400800" cy="514350"/>
          </a:xfrm>
          <a:prstGeom prst="rect">
            <a:avLst/>
          </a:prstGeom>
        </p:spPr>
        <p:txBody>
          <a:bodyPr anchor="b"/>
          <a:lstStyle>
            <a:lvl1pPr algn="r">
              <a:defRPr sz="1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80163"/>
            <a:ext cx="2133600" cy="28892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0591AD-668C-41C2-B568-28A3956C3E6E}" type="slidenum">
              <a:rPr lang="en-US" altLang="es-MX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altLang="es-MX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313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w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>
            <a:grpSpLocks/>
          </p:cNvGrpSpPr>
          <p:nvPr userDrawn="1"/>
        </p:nvGrpSpPr>
        <p:grpSpPr bwMode="auto">
          <a:xfrm>
            <a:off x="0" y="-27077"/>
            <a:ext cx="9144000" cy="830352"/>
            <a:chOff x="0" y="-30"/>
            <a:chExt cx="5760" cy="920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89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s-ES" dirty="0">
                <a:solidFill>
                  <a:prstClr val="black"/>
                </a:solidFill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0" y="-30"/>
              <a:ext cx="5760" cy="80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endParaRPr lang="es-ES" dirty="0">
                <a:solidFill>
                  <a:prstClr val="black"/>
                </a:solidFill>
              </a:endParaRPr>
            </a:p>
          </p:txBody>
        </p:sp>
      </p:grpSp>
      <p:pic>
        <p:nvPicPr>
          <p:cNvPr id="15" name="Picture 10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27000"/>
            <a:ext cx="14922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1803400" y="695325"/>
            <a:ext cx="716108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MX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7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4141787" y="5980822"/>
            <a:ext cx="4865687" cy="9002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indent="-88900"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Expresadas por el área involucrada</a:t>
            </a:r>
          </a:p>
          <a:p>
            <a:pPr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Experiencia lograda a través del evento  no deseado, con objeto de asegurar una mejora continua en el desempeño de las actividades y mediante la difusión evitar la recurrencia.</a:t>
            </a:r>
          </a:p>
          <a:p>
            <a:pPr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Recomendaciones para evitar su recurrencia.</a:t>
            </a:r>
            <a:endParaRPr lang="es-ES_tradnl" sz="1000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92588" y="708025"/>
            <a:ext cx="2035175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Fecha - Hora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351588" y="708025"/>
            <a:ext cx="2667000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Lugar del Incidente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140200" y="1964769"/>
            <a:ext cx="4878388" cy="2000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Qué sucedió (relato del responsable del proceso)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79388" y="2924175"/>
            <a:ext cx="3816350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Datos Generales del Trabajador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129088" y="2924944"/>
            <a:ext cx="4878387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Causas preliminares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295" name="Rectangle 28"/>
          <p:cNvSpPr>
            <a:spLocks noChangeArrowheads="1"/>
          </p:cNvSpPr>
          <p:nvPr/>
        </p:nvSpPr>
        <p:spPr bwMode="auto">
          <a:xfrm>
            <a:off x="184150" y="3213100"/>
            <a:ext cx="3740150" cy="201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Nombre</a:t>
            </a:r>
            <a:r>
              <a:rPr lang="es-ES_tradnl" sz="1100" dirty="0" smtClean="0"/>
              <a:t>:</a:t>
            </a:r>
            <a:endParaRPr lang="es-ES_tradnl" sz="1100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Ficha: </a:t>
            </a:r>
            <a:r>
              <a:rPr lang="es-ES_tradnl" sz="1100" dirty="0" smtClean="0"/>
              <a:t>                        Edad:                    Situación contractual: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Compañía: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 smtClean="0"/>
              <a:t>Categoría:</a:t>
            </a:r>
            <a:endParaRPr lang="es-ES_tradnl" sz="1200" b="1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Antigüedad en la Categoría: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Antigüedad en la Empresa: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 smtClean="0"/>
              <a:t>Jornada:</a:t>
            </a:r>
            <a:r>
              <a:rPr lang="es-ES_tradnl" sz="1200" b="1" dirty="0"/>
              <a:t> </a:t>
            </a:r>
            <a:r>
              <a:rPr lang="es-ES_tradnl" sz="1200" b="1" dirty="0" smtClean="0"/>
              <a:t>                                Rol:</a:t>
            </a:r>
            <a:endParaRPr lang="es-ES_tradnl" sz="1200" b="1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Actividad: </a:t>
            </a:r>
            <a:endParaRPr lang="es-ES_tradnl" sz="1200" b="1" dirty="0" smtClean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 smtClean="0"/>
              <a:t>¿Ha tenido inc./</a:t>
            </a:r>
            <a:r>
              <a:rPr lang="es-ES_tradnl" sz="1200" b="1" dirty="0" err="1" smtClean="0"/>
              <a:t>acc</a:t>
            </a:r>
            <a:r>
              <a:rPr lang="es-ES_tradnl" sz="1200" b="1" dirty="0" smtClean="0"/>
              <a:t>. Anteriormente?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 smtClean="0"/>
              <a:t>Responsable </a:t>
            </a:r>
            <a:r>
              <a:rPr lang="es-ES_tradnl" sz="1100" dirty="0"/>
              <a:t>de la supervisión</a:t>
            </a:r>
            <a:r>
              <a:rPr lang="es-ES_tradnl" sz="1100" dirty="0" smtClean="0"/>
              <a:t>:</a:t>
            </a:r>
            <a:endParaRPr lang="es-ES_tradnl" sz="1100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 smtClean="0"/>
              <a:t>Capacitación   Laboral: 00    Seguridad: 00    Conductual: 00</a:t>
            </a:r>
            <a:endParaRPr lang="es-ES_tradnl" sz="1100" dirty="0"/>
          </a:p>
        </p:txBody>
      </p:sp>
      <p:sp>
        <p:nvSpPr>
          <p:cNvPr id="12296" name="Rectangle 51"/>
          <p:cNvSpPr>
            <a:spLocks noChangeArrowheads="1"/>
          </p:cNvSpPr>
          <p:nvPr/>
        </p:nvSpPr>
        <p:spPr bwMode="auto">
          <a:xfrm>
            <a:off x="6372225" y="1052513"/>
            <a:ext cx="2559050" cy="560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80000"/>
              </a:lnSpc>
              <a:spcBef>
                <a:spcPts val="600"/>
              </a:spcBef>
            </a:pPr>
            <a:r>
              <a:rPr lang="es-MX" sz="1100" b="1" dirty="0" smtClean="0">
                <a:solidFill>
                  <a:srgbClr val="000000"/>
                </a:solidFill>
              </a:rPr>
              <a:t>Instalación</a:t>
            </a:r>
            <a:r>
              <a:rPr lang="es-MX" sz="1100" dirty="0" smtClean="0">
                <a:solidFill>
                  <a:srgbClr val="000000"/>
                </a:solidFill>
              </a:rPr>
              <a:t>/</a:t>
            </a:r>
            <a:r>
              <a:rPr lang="es-MX" sz="1100" b="1" dirty="0" smtClean="0">
                <a:solidFill>
                  <a:srgbClr val="000000"/>
                </a:solidFill>
              </a:rPr>
              <a:t>Equipo:</a:t>
            </a:r>
          </a:p>
          <a:p>
            <a:pPr eaLnBrk="0" hangingPunct="0">
              <a:lnSpc>
                <a:spcPct val="80000"/>
              </a:lnSpc>
              <a:spcBef>
                <a:spcPts val="600"/>
              </a:spcBef>
            </a:pPr>
            <a:r>
              <a:rPr lang="es-MX" sz="1100" b="1" dirty="0" smtClean="0">
                <a:solidFill>
                  <a:srgbClr val="000000"/>
                </a:solidFill>
              </a:rPr>
              <a:t>Pozo:</a:t>
            </a:r>
            <a:endParaRPr lang="es-MX" sz="1100" dirty="0" smtClean="0">
              <a:solidFill>
                <a:srgbClr val="000000"/>
              </a:solidFill>
            </a:endParaRPr>
          </a:p>
          <a:p>
            <a:pPr eaLnBrk="0" hangingPunct="0">
              <a:lnSpc>
                <a:spcPct val="80000"/>
              </a:lnSpc>
              <a:spcBef>
                <a:spcPts val="600"/>
              </a:spcBef>
            </a:pPr>
            <a:r>
              <a:rPr lang="es-MX" sz="1100" b="1" dirty="0" smtClean="0">
                <a:solidFill>
                  <a:srgbClr val="000000"/>
                </a:solidFill>
              </a:rPr>
              <a:t>Área </a:t>
            </a:r>
            <a:r>
              <a:rPr lang="es-MX" sz="1100" b="1" dirty="0">
                <a:solidFill>
                  <a:srgbClr val="000000"/>
                </a:solidFill>
              </a:rPr>
              <a:t>de Trabajo</a:t>
            </a:r>
            <a:r>
              <a:rPr lang="es-MX" sz="1100" b="1" dirty="0" smtClean="0">
                <a:solidFill>
                  <a:srgbClr val="000000"/>
                </a:solidFill>
              </a:rPr>
              <a:t>:</a:t>
            </a:r>
            <a:endParaRPr lang="es-MX" sz="1100" dirty="0">
              <a:solidFill>
                <a:prstClr val="black"/>
              </a:solidFill>
            </a:endParaRPr>
          </a:p>
        </p:txBody>
      </p:sp>
      <p:sp>
        <p:nvSpPr>
          <p:cNvPr id="12297" name="Rectangle 52"/>
          <p:cNvSpPr>
            <a:spLocks noChangeArrowheads="1"/>
          </p:cNvSpPr>
          <p:nvPr/>
        </p:nvSpPr>
        <p:spPr bwMode="auto">
          <a:xfrm>
            <a:off x="4140200" y="981075"/>
            <a:ext cx="2017713" cy="9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30000"/>
              </a:spcBef>
            </a:pPr>
            <a:r>
              <a:rPr lang="es-MX" sz="1100" dirty="0" smtClean="0">
                <a:solidFill>
                  <a:srgbClr val="000000"/>
                </a:solidFill>
              </a:rPr>
              <a:t>xx/</a:t>
            </a:r>
            <a:r>
              <a:rPr lang="es-MX" sz="1100" dirty="0" err="1" smtClean="0">
                <a:solidFill>
                  <a:srgbClr val="000000"/>
                </a:solidFill>
              </a:rPr>
              <a:t>yy</a:t>
            </a:r>
            <a:r>
              <a:rPr lang="es-MX" sz="1100" dirty="0" smtClean="0">
                <a:solidFill>
                  <a:srgbClr val="000000"/>
                </a:solidFill>
              </a:rPr>
              <a:t>/</a:t>
            </a:r>
            <a:r>
              <a:rPr lang="es-MX" sz="1100" dirty="0" err="1" smtClean="0">
                <a:solidFill>
                  <a:srgbClr val="000000"/>
                </a:solidFill>
              </a:rPr>
              <a:t>zz</a:t>
            </a:r>
            <a:r>
              <a:rPr lang="es-MX" sz="1100" dirty="0" smtClean="0">
                <a:solidFill>
                  <a:srgbClr val="000000"/>
                </a:solidFill>
              </a:rPr>
              <a:t>        00:00 h</a:t>
            </a:r>
            <a:r>
              <a:rPr lang="es-MX" sz="1100" dirty="0">
                <a:solidFill>
                  <a:srgbClr val="000000"/>
                </a:solidFill>
              </a:rPr>
              <a:t>	</a:t>
            </a:r>
          </a:p>
          <a:p>
            <a:pPr eaLnBrk="0" hangingPunct="0">
              <a:lnSpc>
                <a:spcPct val="80000"/>
              </a:lnSpc>
              <a:spcBef>
                <a:spcPct val="30000"/>
              </a:spcBef>
            </a:pPr>
            <a:endParaRPr lang="es-MX" sz="1100" b="1" dirty="0">
              <a:solidFill>
                <a:srgbClr val="000000"/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30000"/>
              </a:spcBef>
            </a:pPr>
            <a:r>
              <a:rPr lang="es-MX" sz="1100" b="1" dirty="0">
                <a:solidFill>
                  <a:srgbClr val="000000"/>
                </a:solidFill>
              </a:rPr>
              <a:t>ID </a:t>
            </a:r>
            <a:r>
              <a:rPr lang="es-MX" sz="1100" b="1" dirty="0" smtClean="0">
                <a:solidFill>
                  <a:srgbClr val="000000"/>
                </a:solidFill>
              </a:rPr>
              <a:t>RECIO PEP: </a:t>
            </a:r>
          </a:p>
          <a:p>
            <a:pPr eaLnBrk="0" hangingPunct="0">
              <a:lnSpc>
                <a:spcPct val="80000"/>
              </a:lnSpc>
            </a:pPr>
            <a:endParaRPr lang="es-MX" sz="1050" b="1" dirty="0" smtClean="0">
              <a:solidFill>
                <a:srgbClr val="000000"/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30000"/>
              </a:spcBef>
            </a:pPr>
            <a:r>
              <a:rPr lang="es-MX" sz="1100" b="1" dirty="0" smtClean="0">
                <a:solidFill>
                  <a:srgbClr val="000000"/>
                </a:solidFill>
              </a:rPr>
              <a:t>Severidad:</a:t>
            </a:r>
            <a:endParaRPr lang="es-MX" sz="1100" dirty="0">
              <a:solidFill>
                <a:srgbClr val="000000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79388" y="5752896"/>
            <a:ext cx="3816350" cy="26035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Perfil de Salud 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299" name="Rectangle 28"/>
          <p:cNvSpPr>
            <a:spLocks noChangeArrowheads="1"/>
          </p:cNvSpPr>
          <p:nvPr/>
        </p:nvSpPr>
        <p:spPr bwMode="auto">
          <a:xfrm>
            <a:off x="179388" y="6006896"/>
            <a:ext cx="38163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es-ES_tradnl" sz="1200" b="1" dirty="0"/>
              <a:t>Diagnóstico Medico: </a:t>
            </a:r>
            <a:endParaRPr lang="es-MX" sz="1200" b="1" dirty="0"/>
          </a:p>
          <a:p>
            <a:pPr algn="just"/>
            <a:r>
              <a:rPr lang="es-ES_tradnl" sz="1200" b="1" dirty="0"/>
              <a:t>Incapacidad Médica:  </a:t>
            </a:r>
            <a:r>
              <a:rPr lang="es-ES_tradnl" sz="1200" b="1" dirty="0" smtClean="0"/>
              <a:t>              Días </a:t>
            </a:r>
            <a:r>
              <a:rPr lang="es-ES_tradnl" sz="1200" b="1" dirty="0"/>
              <a:t>de </a:t>
            </a:r>
            <a:r>
              <a:rPr lang="es-ES_tradnl" sz="1200" b="1" dirty="0" smtClean="0"/>
              <a:t>Incapacidad:</a:t>
            </a:r>
            <a:endParaRPr lang="es-ES_tradnl" sz="1200" b="1" dirty="0"/>
          </a:p>
          <a:p>
            <a:pPr algn="just"/>
            <a:r>
              <a:rPr lang="es-ES_tradnl" sz="1200" b="1" dirty="0"/>
              <a:t>Padecimientos</a:t>
            </a:r>
            <a:r>
              <a:rPr lang="es-ES_tradnl" sz="1200" b="1" dirty="0" smtClean="0"/>
              <a:t>: </a:t>
            </a:r>
            <a:endParaRPr lang="es-ES_tradnl" sz="1200" b="1" dirty="0"/>
          </a:p>
          <a:p>
            <a:pPr algn="just"/>
            <a:r>
              <a:rPr lang="es-ES_tradnl" sz="1200" b="1" dirty="0"/>
              <a:t>Peso y Estatura: </a:t>
            </a:r>
          </a:p>
        </p:txBody>
      </p:sp>
      <p:sp>
        <p:nvSpPr>
          <p:cNvPr id="12300" name="Text Box 39"/>
          <p:cNvSpPr txBox="1">
            <a:spLocks noChangeArrowheads="1"/>
          </p:cNvSpPr>
          <p:nvPr/>
        </p:nvSpPr>
        <p:spPr bwMode="auto">
          <a:xfrm>
            <a:off x="4485010" y="4168636"/>
            <a:ext cx="4703762" cy="41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95000"/>
              </a:lnSpc>
            </a:pPr>
            <a:r>
              <a:rPr lang="es-MX" sz="1100" b="1" dirty="0">
                <a:solidFill>
                  <a:srgbClr val="080808"/>
                </a:solidFill>
              </a:rPr>
              <a:t>Sistema</a:t>
            </a:r>
            <a:r>
              <a:rPr lang="es-MX" sz="1100" b="1" dirty="0" smtClean="0">
                <a:solidFill>
                  <a:srgbClr val="080808"/>
                </a:solidFill>
              </a:rPr>
              <a:t>:</a:t>
            </a:r>
          </a:p>
          <a:p>
            <a:pPr algn="just">
              <a:lnSpc>
                <a:spcPct val="95000"/>
              </a:lnSpc>
            </a:pPr>
            <a:endParaRPr lang="es-MX" sz="1100" b="1" dirty="0">
              <a:solidFill>
                <a:srgbClr val="080808"/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4141788" y="5709097"/>
            <a:ext cx="4881562" cy="287337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sz="16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Lecciones Aprendidas/Recomendaciones/Observaciones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2302" name="Text Box 39"/>
          <p:cNvSpPr txBox="1">
            <a:spLocks noChangeArrowheads="1"/>
          </p:cNvSpPr>
          <p:nvPr/>
        </p:nvSpPr>
        <p:spPr bwMode="auto">
          <a:xfrm>
            <a:off x="4462785" y="3704020"/>
            <a:ext cx="47259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es-MX" sz="1100" b="1" dirty="0">
                <a:solidFill>
                  <a:srgbClr val="080808"/>
                </a:solidFill>
              </a:rPr>
              <a:t>Humanas</a:t>
            </a:r>
            <a:r>
              <a:rPr lang="es-MX" sz="1100" dirty="0">
                <a:solidFill>
                  <a:srgbClr val="080808"/>
                </a:solidFill>
              </a:rPr>
              <a:t>:</a:t>
            </a:r>
          </a:p>
          <a:p>
            <a:pPr algn="just"/>
            <a:endParaRPr lang="es-MX" sz="1100" dirty="0">
              <a:solidFill>
                <a:srgbClr val="080808"/>
              </a:solidFill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4140200" y="4509120"/>
            <a:ext cx="4878388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Acciones Inmediatas  </a:t>
            </a:r>
            <a:endParaRPr lang="es-ES" sz="1600" b="1" i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306" name="8 CuadroTexto"/>
          <p:cNvSpPr txBox="1">
            <a:spLocks noChangeArrowheads="1"/>
          </p:cNvSpPr>
          <p:nvPr/>
        </p:nvSpPr>
        <p:spPr bwMode="auto">
          <a:xfrm>
            <a:off x="4138613" y="4818682"/>
            <a:ext cx="475138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just" eaLnBrk="1" hangingPunct="1"/>
            <a:r>
              <a:rPr lang="es-ES_tradnl" sz="1100" dirty="0" smtClean="0">
                <a:solidFill>
                  <a:prstClr val="black"/>
                </a:solidFill>
              </a:rPr>
              <a:t>.</a:t>
            </a:r>
            <a:endParaRPr lang="es-ES_tradnl" sz="1100" dirty="0">
              <a:solidFill>
                <a:prstClr val="black"/>
              </a:solidFill>
            </a:endParaRPr>
          </a:p>
        </p:txBody>
      </p:sp>
      <p:sp>
        <p:nvSpPr>
          <p:cNvPr id="12308" name="Text Box 111"/>
          <p:cNvSpPr txBox="1">
            <a:spLocks noChangeArrowheads="1"/>
          </p:cNvSpPr>
          <p:nvPr/>
        </p:nvSpPr>
        <p:spPr bwMode="auto">
          <a:xfrm>
            <a:off x="3419475" y="109538"/>
            <a:ext cx="4708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s-ES" sz="1600" dirty="0" smtClean="0">
                <a:solidFill>
                  <a:srgbClr val="080808"/>
                </a:solidFill>
              </a:rPr>
              <a:t>Activo/ Gerencia:</a:t>
            </a:r>
            <a:endParaRPr lang="es-ES" sz="1600" dirty="0">
              <a:solidFill>
                <a:srgbClr val="080808"/>
              </a:solidFill>
            </a:endParaRPr>
          </a:p>
          <a:p>
            <a:pPr algn="r" eaLnBrk="1" hangingPunct="1"/>
            <a:r>
              <a:rPr lang="es-ES" sz="1600" dirty="0" smtClean="0">
                <a:solidFill>
                  <a:srgbClr val="080808"/>
                </a:solidFill>
              </a:rPr>
              <a:t>Centro de Proceso, Plataforma, Equipo</a:t>
            </a:r>
            <a:endParaRPr lang="es-ES" sz="1600" dirty="0">
              <a:solidFill>
                <a:srgbClr val="080808"/>
              </a:solidFill>
            </a:endParaRPr>
          </a:p>
        </p:txBody>
      </p:sp>
      <p:graphicFrame>
        <p:nvGraphicFramePr>
          <p:cNvPr id="29" name="2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589244"/>
              </p:ext>
            </p:extLst>
          </p:nvPr>
        </p:nvGraphicFramePr>
        <p:xfrm>
          <a:off x="1116013" y="5222875"/>
          <a:ext cx="2819400" cy="506706"/>
        </p:xfrm>
        <a:graphic>
          <a:graphicData uri="http://schemas.openxmlformats.org/drawingml/2006/table">
            <a:tbl>
              <a:tblPr/>
              <a:tblGrid>
                <a:gridCol w="759434"/>
                <a:gridCol w="180366"/>
                <a:gridCol w="759434"/>
                <a:gridCol w="184062"/>
                <a:gridCol w="755738"/>
                <a:gridCol w="180366"/>
              </a:tblGrid>
              <a:tr h="253207"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 smtClean="0">
                          <a:solidFill>
                            <a:srgbClr val="080808"/>
                          </a:solidFill>
                          <a:latin typeface="Arial"/>
                        </a:rPr>
                        <a:t>Rig-Pass </a:t>
                      </a:r>
                      <a:endParaRPr lang="es-MX" sz="800" b="0" i="0" u="none" strike="noStrike" dirty="0">
                        <a:solidFill>
                          <a:srgbClr val="080808"/>
                        </a:solidFill>
                        <a:latin typeface="Arial"/>
                      </a:endParaRPr>
                    </a:p>
                  </a:txBody>
                  <a:tcPr marL="9525" marR="9525" marT="95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800" b="1" i="0" u="none" strike="noStrike" dirty="0">
                        <a:solidFill>
                          <a:srgbClr val="080808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"/>
                        </a:rPr>
                        <a:t>Sobrevivencia en el Mar </a:t>
                      </a: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800" b="1" i="0" u="none" strike="noStrike" dirty="0">
                        <a:solidFill>
                          <a:srgbClr val="080808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"/>
                        </a:rPr>
                        <a:t>SSPA  </a:t>
                      </a: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 Black" pitchFamily="34" charset="0"/>
                        </a:rPr>
                        <a:t> </a:t>
                      </a: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07"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"/>
                        </a:rPr>
                        <a:t>Curso Básico de Seguridad </a:t>
                      </a:r>
                    </a:p>
                  </a:txBody>
                  <a:tcPr marL="9525" marR="9525" marT="95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 Black" pitchFamily="34" charset="0"/>
                        </a:rPr>
                        <a:t> </a:t>
                      </a:r>
                      <a:endParaRPr lang="es-MX" sz="800" b="1" i="0" u="none" strike="noStrike" dirty="0">
                        <a:solidFill>
                          <a:srgbClr val="080808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"/>
                        </a:rPr>
                        <a:t>Well Cap  </a:t>
                      </a: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b="0" i="0" u="none" strike="noStrike" dirty="0" smtClean="0">
                        <a:solidFill>
                          <a:srgbClr val="080808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MX" sz="800" b="0" i="0" u="none" strike="noStrike" dirty="0">
                          <a:solidFill>
                            <a:srgbClr val="080808"/>
                          </a:solidFill>
                          <a:latin typeface="Arial"/>
                        </a:rPr>
                        <a:t>Otros  </a:t>
                      </a: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800" b="1" i="0" u="none" strike="noStrike" dirty="0">
                        <a:solidFill>
                          <a:srgbClr val="080808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14 Conector recto de flecha"/>
          <p:cNvCxnSpPr/>
          <p:nvPr/>
        </p:nvCxnSpPr>
        <p:spPr>
          <a:xfrm>
            <a:off x="2212975" y="1241425"/>
            <a:ext cx="233363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Box 49"/>
          <p:cNvSpPr txBox="1">
            <a:spLocks noChangeArrowheads="1"/>
          </p:cNvSpPr>
          <p:nvPr/>
        </p:nvSpPr>
        <p:spPr bwMode="auto">
          <a:xfrm>
            <a:off x="8168119" y="6596737"/>
            <a:ext cx="55496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800" i="1" dirty="0" smtClean="0">
                <a:solidFill>
                  <a:srgbClr val="080808"/>
                </a:solidFill>
              </a:rPr>
              <a:t>Elaboró:</a:t>
            </a:r>
            <a:r>
              <a:rPr lang="es-MX" sz="800" dirty="0" smtClean="0">
                <a:solidFill>
                  <a:srgbClr val="080808"/>
                </a:solidFill>
              </a:rPr>
              <a:t> </a:t>
            </a:r>
            <a:endParaRPr lang="es-ES" sz="800" dirty="0">
              <a:solidFill>
                <a:srgbClr val="080808"/>
              </a:solidFill>
            </a:endParaRPr>
          </a:p>
        </p:txBody>
      </p:sp>
      <p:sp>
        <p:nvSpPr>
          <p:cNvPr id="12343" name="Text Box 39"/>
          <p:cNvSpPr txBox="1">
            <a:spLocks noChangeArrowheads="1"/>
          </p:cNvSpPr>
          <p:nvPr/>
        </p:nvSpPr>
        <p:spPr bwMode="auto">
          <a:xfrm>
            <a:off x="4468812" y="3284984"/>
            <a:ext cx="47259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es-MX" sz="1100" b="1" dirty="0">
                <a:solidFill>
                  <a:srgbClr val="080808"/>
                </a:solidFill>
              </a:rPr>
              <a:t>Físicas</a:t>
            </a:r>
            <a:r>
              <a:rPr lang="es-MX" sz="1100" dirty="0" smtClean="0">
                <a:solidFill>
                  <a:srgbClr val="080808"/>
                </a:solidFill>
              </a:rPr>
              <a:t>:</a:t>
            </a:r>
            <a:endParaRPr lang="es-MX" sz="1100" dirty="0">
              <a:solidFill>
                <a:srgbClr val="080808"/>
              </a:solidFill>
            </a:endParaRPr>
          </a:p>
          <a:p>
            <a:pPr algn="just"/>
            <a:endParaRPr lang="es-MX" sz="1100" dirty="0">
              <a:solidFill>
                <a:srgbClr val="080808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1520" y="764704"/>
            <a:ext cx="3672780" cy="20563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CuadroTexto"/>
          <p:cNvSpPr txBox="1"/>
          <p:nvPr/>
        </p:nvSpPr>
        <p:spPr>
          <a:xfrm>
            <a:off x="683568" y="154750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Fotografía </a:t>
            </a:r>
            <a:r>
              <a:rPr lang="es-MX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descriptiva del evento</a:t>
            </a:r>
            <a:endParaRPr lang="es-E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ectangle 30"/>
          <p:cNvSpPr>
            <a:spLocks noChangeArrowheads="1"/>
          </p:cNvSpPr>
          <p:nvPr/>
        </p:nvSpPr>
        <p:spPr bwMode="auto">
          <a:xfrm>
            <a:off x="4208784" y="2164794"/>
            <a:ext cx="46116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s-ES_tradnl" sz="1000" dirty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Describir el evento de acuerdo a lo sucedido sin tomar juicios o análisis del accidente</a:t>
            </a: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.</a:t>
            </a:r>
            <a:endParaRPr lang="es-ES_tradnl" sz="1000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4139952" y="3353526"/>
            <a:ext cx="298896" cy="107455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4139952" y="3785573"/>
            <a:ext cx="298896" cy="107456"/>
            <a:chOff x="4139952" y="4149079"/>
            <a:chExt cx="298896" cy="107456"/>
          </a:xfrm>
        </p:grpSpPr>
        <p:sp>
          <p:nvSpPr>
            <p:cNvPr id="28" name="27 Rectángulo"/>
            <p:cNvSpPr/>
            <p:nvPr/>
          </p:nvSpPr>
          <p:spPr>
            <a:xfrm>
              <a:off x="4139952" y="4149080"/>
              <a:ext cx="298896" cy="107455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0" name="29 Elipse"/>
            <p:cNvSpPr/>
            <p:nvPr/>
          </p:nvSpPr>
          <p:spPr>
            <a:xfrm>
              <a:off x="4150838" y="4149079"/>
              <a:ext cx="273236" cy="107456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31" name="30 Elipse"/>
          <p:cNvSpPr/>
          <p:nvPr/>
        </p:nvSpPr>
        <p:spPr>
          <a:xfrm>
            <a:off x="4129088" y="4201142"/>
            <a:ext cx="309782" cy="144000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8 Botón de acción: Información">
            <a:hlinkClick r:id="rId3" action="ppaction://hlinksldjump" highlightClick="1"/>
          </p:cNvPr>
          <p:cNvSpPr/>
          <p:nvPr/>
        </p:nvSpPr>
        <p:spPr>
          <a:xfrm>
            <a:off x="3385964" y="4678982"/>
            <a:ext cx="177924" cy="165100"/>
          </a:xfrm>
          <a:prstGeom prst="actionButtonInformation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277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79388" y="953307"/>
            <a:ext cx="3816350" cy="288925"/>
          </a:xfrm>
          <a:prstGeom prst="rect">
            <a:avLst/>
          </a:prstGeom>
          <a:solidFill>
            <a:srgbClr val="CC33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es-MX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Datos Generales del Trabajador</a:t>
            </a:r>
            <a:endParaRPr lang="es-ES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129088" y="953307"/>
            <a:ext cx="4878387" cy="288925"/>
          </a:xfrm>
          <a:prstGeom prst="rect">
            <a:avLst/>
          </a:prstGeom>
          <a:solidFill>
            <a:srgbClr val="CC33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es-MX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Antecedentes de Accidentabilidad</a:t>
            </a:r>
            <a:endParaRPr lang="es-ES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295" name="Rectangle 28"/>
          <p:cNvSpPr>
            <a:spLocks noChangeArrowheads="1"/>
          </p:cNvSpPr>
          <p:nvPr/>
        </p:nvSpPr>
        <p:spPr bwMode="auto">
          <a:xfrm>
            <a:off x="179388" y="1241339"/>
            <a:ext cx="3740150" cy="165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Nombre</a:t>
            </a:r>
            <a:r>
              <a:rPr lang="es-ES_tradnl" sz="1100" dirty="0" smtClean="0"/>
              <a:t>:</a:t>
            </a:r>
            <a:endParaRPr lang="es-ES_tradnl" sz="1100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Ficha: </a:t>
            </a:r>
            <a:r>
              <a:rPr lang="es-ES_tradnl" sz="1100" dirty="0" smtClean="0"/>
              <a:t>                        Edad:                    Situación contractual: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100" dirty="0"/>
              <a:t>Compañía: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 smtClean="0"/>
              <a:t>Categoría:</a:t>
            </a:r>
            <a:endParaRPr lang="es-ES_tradnl" sz="1200" b="1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Antigüedad en la Categoría: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Antigüedad en la Empresa: </a:t>
            </a:r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 smtClean="0"/>
              <a:t>Jornada:</a:t>
            </a:r>
            <a:r>
              <a:rPr lang="es-ES_tradnl" sz="1200" b="1" dirty="0"/>
              <a:t> </a:t>
            </a:r>
            <a:r>
              <a:rPr lang="es-ES_tradnl" sz="1200" b="1" dirty="0" smtClean="0"/>
              <a:t>                                Rol:</a:t>
            </a:r>
            <a:endParaRPr lang="es-ES_tradnl" sz="1200" b="1" dirty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ES_tradnl" sz="1200" b="1" dirty="0"/>
              <a:t>Actividad: </a:t>
            </a:r>
            <a:endParaRPr lang="es-ES_tradnl" sz="1200" b="1" dirty="0" smtClean="0"/>
          </a:p>
          <a:p>
            <a:pPr algn="just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r>
              <a:rPr lang="es-MX" sz="1200" b="1" dirty="0">
                <a:solidFill>
                  <a:srgbClr val="000000"/>
                </a:solidFill>
              </a:rPr>
              <a:t>ID RECIO PEP: 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79388" y="4149080"/>
            <a:ext cx="3816350" cy="303330"/>
          </a:xfrm>
          <a:prstGeom prst="rect">
            <a:avLst/>
          </a:prstGeom>
          <a:solidFill>
            <a:srgbClr val="CC33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es-MX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Reporte de Incapacidades</a:t>
            </a:r>
            <a:endParaRPr lang="es-ES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4129088" y="4149533"/>
            <a:ext cx="4878388" cy="288925"/>
          </a:xfrm>
          <a:prstGeom prst="rect">
            <a:avLst/>
          </a:prstGeom>
          <a:solidFill>
            <a:srgbClr val="CC33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es-MX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Resumen de Ausentismos</a:t>
            </a:r>
            <a:endParaRPr lang="es-ES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308" name="Text Box 111"/>
          <p:cNvSpPr txBox="1">
            <a:spLocks noChangeArrowheads="1"/>
          </p:cNvSpPr>
          <p:nvPr/>
        </p:nvSpPr>
        <p:spPr bwMode="auto">
          <a:xfrm>
            <a:off x="3419475" y="109538"/>
            <a:ext cx="4708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s-ES" sz="1600" dirty="0" smtClean="0">
                <a:solidFill>
                  <a:srgbClr val="080808"/>
                </a:solidFill>
              </a:rPr>
              <a:t>Activo/ Gerencia:</a:t>
            </a:r>
            <a:endParaRPr lang="es-ES" sz="1600" dirty="0">
              <a:solidFill>
                <a:srgbClr val="080808"/>
              </a:solidFill>
            </a:endParaRPr>
          </a:p>
          <a:p>
            <a:pPr algn="r" eaLnBrk="1" hangingPunct="1"/>
            <a:r>
              <a:rPr lang="es-ES" sz="1600" dirty="0" smtClean="0">
                <a:solidFill>
                  <a:srgbClr val="080808"/>
                </a:solidFill>
              </a:rPr>
              <a:t>Centro de Proceso, Plataforma, Equipo</a:t>
            </a:r>
            <a:endParaRPr lang="es-ES" sz="1600" dirty="0">
              <a:solidFill>
                <a:srgbClr val="080808"/>
              </a:solidFill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179389" y="4510466"/>
            <a:ext cx="3740150" cy="5770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Especificar la relación de incapacidades del trabajador involucrado a fin de determinar si fueron o no, causales del</a:t>
            </a:r>
          </a:p>
          <a:p>
            <a:pPr marL="88900" indent="-88900"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Accidente.</a:t>
            </a:r>
            <a:endParaRPr lang="es-ES_tradnl" sz="1000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4129088" y="4481438"/>
            <a:ext cx="4865687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Especificar la relación de absentismos del trabajador involucrado a fin de determinar si fueron o no, causales del Accidente.</a:t>
            </a:r>
            <a:endParaRPr lang="es-ES_tradnl" sz="1000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7" name="Rectangle 31"/>
          <p:cNvSpPr>
            <a:spLocks noChangeArrowheads="1"/>
          </p:cNvSpPr>
          <p:nvPr/>
        </p:nvSpPr>
        <p:spPr bwMode="auto">
          <a:xfrm>
            <a:off x="4129088" y="1241339"/>
            <a:ext cx="4865687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indent="-88900" algn="just" eaLnBrk="0" hangingPunct="0">
              <a:lnSpc>
                <a:spcPct val="105000"/>
              </a:lnSpc>
              <a:buFont typeface="Wingdings" pitchFamily="2" charset="2"/>
              <a:buNone/>
              <a:defRPr/>
            </a:pPr>
            <a:r>
              <a:rPr lang="es-ES_tradnl" sz="1000" dirty="0" smtClean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Especificar los Antecedentes de Accidentabilidad del trabajador involucrado a fin de mostrar si hay recurrencia.</a:t>
            </a:r>
            <a:endParaRPr lang="es-ES_tradnl" sz="1000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5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</TotalTime>
  <Words>319</Words>
  <Application>Microsoft Office PowerPoint</Application>
  <PresentationFormat>Presentación en pantalla (4:3)</PresentationFormat>
  <Paragraphs>72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1_Tema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 La Cruz Mendez Ramiro</dc:creator>
  <cp:lastModifiedBy>Koh Balam Griselda Guadalupe</cp:lastModifiedBy>
  <cp:revision>27</cp:revision>
  <cp:lastPrinted>2015-06-16T17:11:42Z</cp:lastPrinted>
  <dcterms:created xsi:type="dcterms:W3CDTF">2014-04-01T18:04:39Z</dcterms:created>
  <dcterms:modified xsi:type="dcterms:W3CDTF">2015-07-08T01:04:53Z</dcterms:modified>
</cp:coreProperties>
</file>